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4" r:id="rId7"/>
    <p:sldId id="262" r:id="rId8"/>
    <p:sldId id="260" r:id="rId9"/>
    <p:sldId id="269" r:id="rId10"/>
    <p:sldId id="261" r:id="rId11"/>
    <p:sldId id="270" r:id="rId12"/>
    <p:sldId id="271" r:id="rId13"/>
    <p:sldId id="265" r:id="rId14"/>
    <p:sldId id="266" r:id="rId15"/>
    <p:sldId id="272" r:id="rId16"/>
    <p:sldId id="273" r:id="rId17"/>
    <p:sldId id="274" r:id="rId18"/>
    <p:sldId id="275" r:id="rId19"/>
    <p:sldId id="276" r:id="rId20"/>
    <p:sldId id="277" r:id="rId21"/>
    <p:sldId id="278" r:id="rId22"/>
    <p:sldId id="279" r:id="rId23"/>
    <p:sldId id="281" r:id="rId24"/>
    <p:sldId id="282"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60"/>
  </p:normalViewPr>
  <p:slideViewPr>
    <p:cSldViewPr snapToGrid="0">
      <p:cViewPr varScale="1">
        <p:scale>
          <a:sx n="57" d="100"/>
          <a:sy n="57" d="100"/>
        </p:scale>
        <p:origin x="108" y="6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13321-BFFF-47DE-9A1C-CA0007F64E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518BCB-F6C5-4E04-9EA0-71A0C3ECC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5377A0-7E42-4770-9698-196C7C6E6799}"/>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5" name="Footer Placeholder 4">
            <a:extLst>
              <a:ext uri="{FF2B5EF4-FFF2-40B4-BE49-F238E27FC236}">
                <a16:creationId xmlns:a16="http://schemas.microsoft.com/office/drawing/2014/main" id="{B8D71185-4914-4FE6-94D5-21FEB5728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9938B-317A-41D0-8EDF-493B7B41B99B}"/>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392944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51A7D-FE1A-4A05-A1BF-3B92C5CFB8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0F5BBF-3CA4-48FB-9DD5-68C7ED3A46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CCA99-19B8-40F6-8C5F-D633CF52BC1F}"/>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5" name="Footer Placeholder 4">
            <a:extLst>
              <a:ext uri="{FF2B5EF4-FFF2-40B4-BE49-F238E27FC236}">
                <a16:creationId xmlns:a16="http://schemas.microsoft.com/office/drawing/2014/main" id="{36A16653-525B-42E2-991C-A0CAA39CD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534FF-B4C5-4B88-BF9F-27D80196C913}"/>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4214911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865E8-EC2B-437F-9187-5A2A665880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F36D67-D899-46F9-9820-54A7D6686F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7C84D-FFC2-4E5F-A63C-038583EF8C9E}"/>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5" name="Footer Placeholder 4">
            <a:extLst>
              <a:ext uri="{FF2B5EF4-FFF2-40B4-BE49-F238E27FC236}">
                <a16:creationId xmlns:a16="http://schemas.microsoft.com/office/drawing/2014/main" id="{C88744EC-F6C1-486E-8316-F636D2A46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FB7FD-203A-41F3-B61F-712C4C3231DC}"/>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417190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FA5BE-EB14-48A0-8EA1-6BE607FA45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34177C-1365-4E4B-84CC-8CA4F8FC45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7525F0-B0E2-408C-B17B-BDA8D0E70DDD}"/>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5" name="Footer Placeholder 4">
            <a:extLst>
              <a:ext uri="{FF2B5EF4-FFF2-40B4-BE49-F238E27FC236}">
                <a16:creationId xmlns:a16="http://schemas.microsoft.com/office/drawing/2014/main" id="{1D470BD1-5728-46BC-BA42-5F1A09F85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DE393-E192-4807-8E5E-ED92BC6F19A6}"/>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309382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2AC5-8D6C-4BDD-BE37-FAC6067067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BE7CEB-87F3-4C8C-91D7-D2E0916D95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57E1B8-A6F4-456B-9101-A6C7055941E4}"/>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5" name="Footer Placeholder 4">
            <a:extLst>
              <a:ext uri="{FF2B5EF4-FFF2-40B4-BE49-F238E27FC236}">
                <a16:creationId xmlns:a16="http://schemas.microsoft.com/office/drawing/2014/main" id="{24C4DF67-B253-453A-BC85-D9F6C795D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3A741-7414-4FA2-8A52-20BB71D0A325}"/>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101261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7FF0-5671-4AD3-826B-768136B3D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83555E-B2BF-4C06-AC0A-2E0AE7F7EC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BA5335-64D5-4D4A-875D-10039D44C3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036FE2-4B3B-44BE-BB77-05DA36DAA389}"/>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6" name="Footer Placeholder 5">
            <a:extLst>
              <a:ext uri="{FF2B5EF4-FFF2-40B4-BE49-F238E27FC236}">
                <a16:creationId xmlns:a16="http://schemas.microsoft.com/office/drawing/2014/main" id="{0538826B-65A2-4AD3-8B87-DA14F9D8E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26FB6-7CCD-4AF4-9E89-CE6D908587FE}"/>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800732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1C77A-0472-4BF5-BCC4-2B0589FA18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6CE68B-53B9-43D8-9F97-ABB266085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0B9878-32FF-47D7-93A3-A8372CED03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98804B-53CC-4DB9-A60E-CC73F2BF62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FEEF40-F517-4F31-86D7-8FDF84BF78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97AFE9-08C2-4F9F-BC4B-8D88F564C2A4}"/>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8" name="Footer Placeholder 7">
            <a:extLst>
              <a:ext uri="{FF2B5EF4-FFF2-40B4-BE49-F238E27FC236}">
                <a16:creationId xmlns:a16="http://schemas.microsoft.com/office/drawing/2014/main" id="{B331BD1F-3A80-4BC1-BE27-F26F2EB66C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99B3E0-4C08-4D33-88BD-B76B5A58A2C7}"/>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308877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3C11-CBF2-4AC3-A56B-C6B92DD28A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9FBC0A-9D42-48A3-B489-5E10BBAA538C}"/>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4" name="Footer Placeholder 3">
            <a:extLst>
              <a:ext uri="{FF2B5EF4-FFF2-40B4-BE49-F238E27FC236}">
                <a16:creationId xmlns:a16="http://schemas.microsoft.com/office/drawing/2014/main" id="{9ADFDCE0-7193-455D-99D0-D22F1E873D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65696C-DBA1-4414-B5F4-1B242AEE566B}"/>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25210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C7E783-CB23-474E-B20F-A9AFDEE93284}"/>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3" name="Footer Placeholder 2">
            <a:extLst>
              <a:ext uri="{FF2B5EF4-FFF2-40B4-BE49-F238E27FC236}">
                <a16:creationId xmlns:a16="http://schemas.microsoft.com/office/drawing/2014/main" id="{6FF74ECF-AF9C-4CC7-AF94-23F9FC1417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B0AAEC-17FE-43C7-BE84-FB62739F1978}"/>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2947974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247E-9AEE-47FE-804E-7C199FD6F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04103A-7B63-4085-BC56-1CB043B6F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624B10-FAF0-484B-A58B-E94DEFC2F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37C13-9449-4EF7-9297-BE2604E1D50A}"/>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6" name="Footer Placeholder 5">
            <a:extLst>
              <a:ext uri="{FF2B5EF4-FFF2-40B4-BE49-F238E27FC236}">
                <a16:creationId xmlns:a16="http://schemas.microsoft.com/office/drawing/2014/main" id="{0D81FE21-AE93-468C-8DF2-D9DF8BD3E0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AB0E7-6F66-4970-970D-75090659DA7B}"/>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311109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CEFB6-38D8-4449-922C-95A8B1ADA6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D77DC6-FB88-4EB4-BD72-6D4B2CD14B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5681B7-8B62-4A3D-B486-45089B1AE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DC6DD-2069-4922-9056-95E54D5D5642}"/>
              </a:ext>
            </a:extLst>
          </p:cNvPr>
          <p:cNvSpPr>
            <a:spLocks noGrp="1"/>
          </p:cNvSpPr>
          <p:nvPr>
            <p:ph type="dt" sz="half" idx="10"/>
          </p:nvPr>
        </p:nvSpPr>
        <p:spPr/>
        <p:txBody>
          <a:bodyPr/>
          <a:lstStyle/>
          <a:p>
            <a:fld id="{67D4811D-BC8F-41B8-8B31-61EDDA9701E8}" type="datetimeFigureOut">
              <a:rPr lang="en-US" smtClean="0"/>
              <a:t>11/22/2022</a:t>
            </a:fld>
            <a:endParaRPr lang="en-US"/>
          </a:p>
        </p:txBody>
      </p:sp>
      <p:sp>
        <p:nvSpPr>
          <p:cNvPr id="6" name="Footer Placeholder 5">
            <a:extLst>
              <a:ext uri="{FF2B5EF4-FFF2-40B4-BE49-F238E27FC236}">
                <a16:creationId xmlns:a16="http://schemas.microsoft.com/office/drawing/2014/main" id="{7044BCA1-E67C-471E-849A-38C54FDED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0D3494-DA1C-424C-BF1B-E6ADF48D2142}"/>
              </a:ext>
            </a:extLst>
          </p:cNvPr>
          <p:cNvSpPr>
            <a:spLocks noGrp="1"/>
          </p:cNvSpPr>
          <p:nvPr>
            <p:ph type="sldNum" sz="quarter" idx="12"/>
          </p:nvPr>
        </p:nvSpPr>
        <p:spPr/>
        <p:txBody>
          <a:bodyPr/>
          <a:lstStyle/>
          <a:p>
            <a:fld id="{DDB9F62F-4E59-420D-BEB1-0FF8EF867FE3}" type="slidenum">
              <a:rPr lang="en-US" smtClean="0"/>
              <a:t>‹#›</a:t>
            </a:fld>
            <a:endParaRPr lang="en-US"/>
          </a:p>
        </p:txBody>
      </p:sp>
    </p:spTree>
    <p:extLst>
      <p:ext uri="{BB962C8B-B14F-4D97-AF65-F5344CB8AC3E}">
        <p14:creationId xmlns:p14="http://schemas.microsoft.com/office/powerpoint/2010/main" val="232765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FCA71E-74CC-48A5-8A22-CD7C9E7316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522BB2-7FDF-4D27-AC41-FD006E5653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A7C5A-8C85-4F6E-A674-8408EB82C6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4811D-BC8F-41B8-8B31-61EDDA9701E8}" type="datetimeFigureOut">
              <a:rPr lang="en-US" smtClean="0"/>
              <a:t>11/22/2022</a:t>
            </a:fld>
            <a:endParaRPr lang="en-US"/>
          </a:p>
        </p:txBody>
      </p:sp>
      <p:sp>
        <p:nvSpPr>
          <p:cNvPr id="5" name="Footer Placeholder 4">
            <a:extLst>
              <a:ext uri="{FF2B5EF4-FFF2-40B4-BE49-F238E27FC236}">
                <a16:creationId xmlns:a16="http://schemas.microsoft.com/office/drawing/2014/main" id="{D2D3583C-9B43-4621-B432-7C4516E367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8400FC-835F-4BD5-9473-AF6381EE2F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9F62F-4E59-420D-BEB1-0FF8EF867FE3}" type="slidenum">
              <a:rPr lang="en-US" smtClean="0"/>
              <a:t>‹#›</a:t>
            </a:fld>
            <a:endParaRPr lang="en-US"/>
          </a:p>
        </p:txBody>
      </p:sp>
    </p:spTree>
    <p:extLst>
      <p:ext uri="{BB962C8B-B14F-4D97-AF65-F5344CB8AC3E}">
        <p14:creationId xmlns:p14="http://schemas.microsoft.com/office/powerpoint/2010/main" val="3429968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usnistgov/NIST_SG_SolarSi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joint-research-centre.ec.europa.eu/pvgis-photovoltaic-geographical-information-system/pvgis-tools/tmy-generator_en"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usnistgov/NIST_SG_SolarSim"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6026-BBE5-4E71-A038-1731FDEA4D7E}"/>
              </a:ext>
            </a:extLst>
          </p:cNvPr>
          <p:cNvSpPr>
            <a:spLocks noGrp="1"/>
          </p:cNvSpPr>
          <p:nvPr>
            <p:ph type="ctrTitle"/>
          </p:nvPr>
        </p:nvSpPr>
        <p:spPr/>
        <p:txBody>
          <a:bodyPr/>
          <a:lstStyle/>
          <a:p>
            <a:r>
              <a:rPr lang="en-US" dirty="0"/>
              <a:t>Solar Array Emulation</a:t>
            </a:r>
            <a:br>
              <a:rPr lang="en-US" dirty="0"/>
            </a:br>
            <a:r>
              <a:rPr lang="en-US" dirty="0"/>
              <a:t>in the NIST SG PCS system</a:t>
            </a:r>
          </a:p>
        </p:txBody>
      </p:sp>
      <p:sp>
        <p:nvSpPr>
          <p:cNvPr id="3" name="Subtitle 2">
            <a:extLst>
              <a:ext uri="{FF2B5EF4-FFF2-40B4-BE49-F238E27FC236}">
                <a16:creationId xmlns:a16="http://schemas.microsoft.com/office/drawing/2014/main" id="{09CBC6A7-06EE-4470-BEEE-D7FA54D54118}"/>
              </a:ext>
            </a:extLst>
          </p:cNvPr>
          <p:cNvSpPr>
            <a:spLocks noGrp="1"/>
          </p:cNvSpPr>
          <p:nvPr>
            <p:ph type="subTitle" idx="1"/>
          </p:nvPr>
        </p:nvSpPr>
        <p:spPr/>
        <p:txBody>
          <a:bodyPr>
            <a:normAutofit/>
          </a:bodyPr>
          <a:lstStyle/>
          <a:p>
            <a:r>
              <a:rPr lang="en-US" dirty="0"/>
              <a:t>Overview and tutorial</a:t>
            </a:r>
          </a:p>
          <a:p>
            <a:endParaRPr lang="en-US" dirty="0"/>
          </a:p>
          <a:p>
            <a:r>
              <a:rPr lang="en-US" dirty="0"/>
              <a:t>Allen Goldstein</a:t>
            </a:r>
          </a:p>
          <a:p>
            <a:endParaRPr lang="en-US" dirty="0"/>
          </a:p>
        </p:txBody>
      </p:sp>
    </p:spTree>
    <p:extLst>
      <p:ext uri="{BB962C8B-B14F-4D97-AF65-F5344CB8AC3E}">
        <p14:creationId xmlns:p14="http://schemas.microsoft.com/office/powerpoint/2010/main" val="3316243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06EB-BB88-4578-A42B-843622EA9C01}"/>
              </a:ext>
            </a:extLst>
          </p:cNvPr>
          <p:cNvSpPr>
            <a:spLocks noGrp="1"/>
          </p:cNvSpPr>
          <p:nvPr>
            <p:ph type="title"/>
          </p:nvPr>
        </p:nvSpPr>
        <p:spPr>
          <a:xfrm>
            <a:off x="838200" y="365126"/>
            <a:ext cx="10515600" cy="497896"/>
          </a:xfrm>
        </p:spPr>
        <p:txBody>
          <a:bodyPr>
            <a:normAutofit fontScale="90000"/>
          </a:bodyPr>
          <a:lstStyle/>
          <a:p>
            <a:r>
              <a:rPr lang="en-US" dirty="0"/>
              <a:t>Solar Array Current – Voltage Curve</a:t>
            </a:r>
          </a:p>
        </p:txBody>
      </p:sp>
      <p:sp>
        <p:nvSpPr>
          <p:cNvPr id="3" name="Content Placeholder 2">
            <a:extLst>
              <a:ext uri="{FF2B5EF4-FFF2-40B4-BE49-F238E27FC236}">
                <a16:creationId xmlns:a16="http://schemas.microsoft.com/office/drawing/2014/main" id="{7FCB2D10-18D8-4187-A63A-90DEF361161F}"/>
              </a:ext>
            </a:extLst>
          </p:cNvPr>
          <p:cNvSpPr>
            <a:spLocks noGrp="1"/>
          </p:cNvSpPr>
          <p:nvPr>
            <p:ph idx="1"/>
          </p:nvPr>
        </p:nvSpPr>
        <p:spPr>
          <a:xfrm>
            <a:off x="463550" y="1066800"/>
            <a:ext cx="5740400" cy="4724400"/>
          </a:xfrm>
        </p:spPr>
        <p:txBody>
          <a:bodyPr>
            <a:normAutofit lnSpcReduction="10000"/>
          </a:bodyPr>
          <a:lstStyle/>
          <a:p>
            <a:r>
              <a:rPr lang="en-US" dirty="0"/>
              <a:t>Once the TMY clock provides the irradiance, temperature and wind data, the chosen module data is input to the DeSoto</a:t>
            </a:r>
            <a:r>
              <a:rPr lang="en-US" baseline="30000" dirty="0"/>
              <a:t>1</a:t>
            </a:r>
            <a:r>
              <a:rPr lang="en-US" dirty="0"/>
              <a:t> model to obtain the module parameters.</a:t>
            </a:r>
          </a:p>
          <a:p>
            <a:pPr lvl="1"/>
            <a:r>
              <a:rPr lang="en-US" dirty="0" err="1"/>
              <a:t>ToDo</a:t>
            </a:r>
            <a:r>
              <a:rPr lang="en-US" dirty="0"/>
              <a:t>:  the temperature used is the air temperature, we still need to use module, and wind data to determine the module temp.</a:t>
            </a:r>
          </a:p>
          <a:p>
            <a:r>
              <a:rPr lang="en-US" dirty="0"/>
              <a:t>The Single Diode Equation</a:t>
            </a:r>
            <a:r>
              <a:rPr lang="en-US" baseline="30000" dirty="0"/>
              <a:t>2</a:t>
            </a:r>
            <a:r>
              <a:rPr lang="en-US" dirty="0"/>
              <a:t> is solved for the DeSoto model parameters.  </a:t>
            </a:r>
            <a:r>
              <a:rPr lang="en-US" dirty="0" err="1"/>
              <a:t>pvlib</a:t>
            </a:r>
            <a:r>
              <a:rPr lang="en-US" dirty="0"/>
              <a:t>-python provides 5 points principal points of the i-v curve.</a:t>
            </a:r>
          </a:p>
          <a:p>
            <a:pPr lvl="1"/>
            <a:endParaRPr lang="en-US" dirty="0"/>
          </a:p>
        </p:txBody>
      </p:sp>
      <p:sp>
        <p:nvSpPr>
          <p:cNvPr id="4" name="TextBox 3">
            <a:extLst>
              <a:ext uri="{FF2B5EF4-FFF2-40B4-BE49-F238E27FC236}">
                <a16:creationId xmlns:a16="http://schemas.microsoft.com/office/drawing/2014/main" id="{85AE12C5-C60C-461A-9CA4-AC83F33BB236}"/>
              </a:ext>
            </a:extLst>
          </p:cNvPr>
          <p:cNvSpPr txBox="1"/>
          <p:nvPr/>
        </p:nvSpPr>
        <p:spPr>
          <a:xfrm>
            <a:off x="146050" y="5903893"/>
            <a:ext cx="11899900" cy="954107"/>
          </a:xfrm>
          <a:prstGeom prst="rect">
            <a:avLst/>
          </a:prstGeom>
          <a:noFill/>
        </p:spPr>
        <p:txBody>
          <a:bodyPr wrap="square" rtlCol="0">
            <a:spAutoFit/>
          </a:bodyPr>
          <a:lstStyle/>
          <a:p>
            <a:pPr marL="342900" indent="-342900">
              <a:buAutoNum type="arabicPeriod"/>
            </a:pPr>
            <a:r>
              <a:rPr lang="en-US" sz="1400" b="0" i="0" dirty="0">
                <a:effectLst/>
                <a:latin typeface="Raleway" pitchFamily="2" charset="0"/>
              </a:rPr>
              <a:t>De Soto, W., S. A. Klein, et al. (2006). “Improvement and validation of a model for photovoltaic array performance.” Solar Energy 80(1): 78-88.</a:t>
            </a:r>
          </a:p>
          <a:p>
            <a:pPr marL="342900" indent="-342900">
              <a:buAutoNum type="arabicPeriod"/>
            </a:pPr>
            <a:r>
              <a:rPr lang="en-US" sz="1400" b="0" i="0" dirty="0">
                <a:effectLst/>
                <a:latin typeface="Raleway" pitchFamily="2" charset="0"/>
              </a:rPr>
              <a:t>J.A. </a:t>
            </a:r>
            <a:r>
              <a:rPr lang="en-US" sz="1400" b="0" i="0" dirty="0" err="1">
                <a:effectLst/>
                <a:latin typeface="Raleway" pitchFamily="2" charset="0"/>
              </a:rPr>
              <a:t>Duffie</a:t>
            </a:r>
            <a:r>
              <a:rPr lang="en-US" sz="1400" b="0" i="0" dirty="0">
                <a:effectLst/>
                <a:latin typeface="Raleway" pitchFamily="2" charset="0"/>
              </a:rPr>
              <a:t>, W.A. Beckman (1991) “Solar Engineering Thermal Process” John </a:t>
            </a:r>
            <a:r>
              <a:rPr lang="en-US" sz="1400" dirty="0">
                <a:latin typeface="Raleway" pitchFamily="2" charset="0"/>
              </a:rPr>
              <a:t>W</a:t>
            </a:r>
            <a:r>
              <a:rPr lang="en-US" sz="1400" b="0" i="0" dirty="0">
                <a:effectLst/>
                <a:latin typeface="Raleway" pitchFamily="2" charset="0"/>
              </a:rPr>
              <a:t>iley and Sons, N.Y. 2</a:t>
            </a:r>
            <a:r>
              <a:rPr lang="en-US" sz="1400" b="0" i="0" baseline="30000" dirty="0">
                <a:effectLst/>
                <a:latin typeface="Raleway" pitchFamily="2" charset="0"/>
              </a:rPr>
              <a:t>nd</a:t>
            </a:r>
            <a:r>
              <a:rPr lang="en-US" sz="1400" b="0" i="0" dirty="0">
                <a:effectLst/>
                <a:latin typeface="Raleway" pitchFamily="2" charset="0"/>
              </a:rPr>
              <a:t> ed.</a:t>
            </a:r>
          </a:p>
          <a:p>
            <a:pPr marL="342900" indent="-342900">
              <a:buAutoNum type="arabicPeriod"/>
            </a:pPr>
            <a:endParaRPr lang="en-US" sz="1400" dirty="0"/>
          </a:p>
        </p:txBody>
      </p:sp>
      <p:pic>
        <p:nvPicPr>
          <p:cNvPr id="3074" name="Picture 2">
            <a:extLst>
              <a:ext uri="{FF2B5EF4-FFF2-40B4-BE49-F238E27FC236}">
                <a16:creationId xmlns:a16="http://schemas.microsoft.com/office/drawing/2014/main" id="{4D8BC37E-C316-4058-9966-1B5CAAE9D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11252"/>
            <a:ext cx="5632450" cy="32760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7B2C98-3360-49F0-9ACB-83EAA40EF76D}"/>
              </a:ext>
            </a:extLst>
          </p:cNvPr>
          <p:cNvSpPr txBox="1"/>
          <p:nvPr/>
        </p:nvSpPr>
        <p:spPr>
          <a:xfrm>
            <a:off x="6758525" y="4248787"/>
            <a:ext cx="5433475" cy="1754326"/>
          </a:xfrm>
          <a:prstGeom prst="rect">
            <a:avLst/>
          </a:prstGeom>
          <a:noFill/>
        </p:spPr>
        <p:txBody>
          <a:bodyPr wrap="none" rtlCol="0">
            <a:spAutoFit/>
          </a:bodyPr>
          <a:lstStyle/>
          <a:p>
            <a:pPr marL="285750" indent="-285750">
              <a:buFont typeface="Arial" panose="020B0604020202020204" pitchFamily="34" charset="0"/>
              <a:buChar char="•"/>
            </a:pPr>
            <a:r>
              <a:rPr lang="en-US" dirty="0"/>
              <a:t>(0, </a:t>
            </a:r>
            <a:r>
              <a:rPr lang="en-US" dirty="0" err="1"/>
              <a:t>Isc</a:t>
            </a:r>
            <a:r>
              <a:rPr lang="en-US" dirty="0"/>
              <a:t>) = short circuit current</a:t>
            </a:r>
          </a:p>
          <a:p>
            <a:pPr marL="285750" indent="-285750">
              <a:buFont typeface="Arial" panose="020B0604020202020204" pitchFamily="34" charset="0"/>
              <a:buChar char="•"/>
            </a:pPr>
            <a:r>
              <a:rPr lang="en-US" dirty="0"/>
              <a:t>(½ </a:t>
            </a:r>
            <a:r>
              <a:rPr lang="en-US" dirty="0" err="1"/>
              <a:t>Voc</a:t>
            </a:r>
            <a:r>
              <a:rPr lang="en-US" dirty="0"/>
              <a:t>, </a:t>
            </a:r>
            <a:r>
              <a:rPr lang="en-US" dirty="0" err="1"/>
              <a:t>Ix</a:t>
            </a:r>
            <a:r>
              <a:rPr lang="en-US" dirty="0"/>
              <a:t>) = current at 0.5 </a:t>
            </a:r>
            <a:r>
              <a:rPr lang="en-US" dirty="0" err="1"/>
              <a:t>Voc</a:t>
            </a:r>
            <a:endParaRPr lang="en-US" dirty="0"/>
          </a:p>
          <a:p>
            <a:pPr marL="285750" indent="-285750">
              <a:buFont typeface="Arial" panose="020B0604020202020204" pitchFamily="34" charset="0"/>
              <a:buChar char="•"/>
            </a:pPr>
            <a:r>
              <a:rPr lang="en-US" dirty="0"/>
              <a:t>(</a:t>
            </a:r>
            <a:r>
              <a:rPr lang="en-US" dirty="0" err="1"/>
              <a:t>Vmp</a:t>
            </a:r>
            <a:r>
              <a:rPr lang="en-US" dirty="0"/>
              <a:t>, Imp)= Voltage, current at max power point</a:t>
            </a:r>
          </a:p>
          <a:p>
            <a:pPr marL="285750" indent="-285750">
              <a:buFont typeface="Arial" panose="020B0604020202020204" pitchFamily="34" charset="0"/>
              <a:buChar char="•"/>
            </a:pPr>
            <a:r>
              <a:rPr lang="en-US" dirty="0"/>
              <a:t>(1/2 (</a:t>
            </a:r>
            <a:r>
              <a:rPr lang="en-US" dirty="0" err="1"/>
              <a:t>Voc+Vmp</a:t>
            </a:r>
            <a:r>
              <a:rPr lang="en-US" dirty="0"/>
              <a:t>), </a:t>
            </a:r>
            <a:r>
              <a:rPr lang="en-US" dirty="0" err="1"/>
              <a:t>Ixx</a:t>
            </a:r>
            <a:r>
              <a:rPr lang="en-US" dirty="0"/>
              <a:t>) = Voltage, current at (</a:t>
            </a:r>
            <a:r>
              <a:rPr lang="en-US" dirty="0" err="1"/>
              <a:t>Vmp+Voc</a:t>
            </a:r>
            <a:r>
              <a:rPr lang="en-US" dirty="0"/>
              <a:t>)</a:t>
            </a:r>
          </a:p>
          <a:p>
            <a:pPr marL="285750" indent="-285750">
              <a:buFont typeface="Arial" panose="020B0604020202020204" pitchFamily="34" charset="0"/>
              <a:buChar char="•"/>
            </a:pPr>
            <a:r>
              <a:rPr lang="en-US" dirty="0"/>
              <a:t>(</a:t>
            </a:r>
            <a:r>
              <a:rPr lang="en-US" dirty="0" err="1"/>
              <a:t>Voc</a:t>
            </a:r>
            <a:r>
              <a:rPr lang="en-US" dirty="0"/>
              <a:t>, 0) = open circuit voltage.</a:t>
            </a:r>
          </a:p>
          <a:p>
            <a:endParaRPr lang="en-US" dirty="0"/>
          </a:p>
        </p:txBody>
      </p:sp>
    </p:spTree>
    <p:extLst>
      <p:ext uri="{BB962C8B-B14F-4D97-AF65-F5344CB8AC3E}">
        <p14:creationId xmlns:p14="http://schemas.microsoft.com/office/powerpoint/2010/main" val="308238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FDF6-699A-4F1B-A849-B6706FBC86FB}"/>
              </a:ext>
            </a:extLst>
          </p:cNvPr>
          <p:cNvSpPr>
            <a:spLocks noGrp="1"/>
          </p:cNvSpPr>
          <p:nvPr>
            <p:ph type="title"/>
          </p:nvPr>
        </p:nvSpPr>
        <p:spPr>
          <a:xfrm>
            <a:off x="838200" y="365125"/>
            <a:ext cx="10515600" cy="625475"/>
          </a:xfrm>
        </p:spPr>
        <p:txBody>
          <a:bodyPr>
            <a:normAutofit fontScale="90000"/>
          </a:bodyPr>
          <a:lstStyle/>
          <a:p>
            <a:r>
              <a:rPr lang="en-US" dirty="0"/>
              <a:t>NHRDC and Chroma Load Initialization</a:t>
            </a:r>
          </a:p>
        </p:txBody>
      </p:sp>
      <p:sp>
        <p:nvSpPr>
          <p:cNvPr id="3" name="Content Placeholder 2">
            <a:extLst>
              <a:ext uri="{FF2B5EF4-FFF2-40B4-BE49-F238E27FC236}">
                <a16:creationId xmlns:a16="http://schemas.microsoft.com/office/drawing/2014/main" id="{1B739CEB-05D2-4FEA-862B-436ACB97ECEB}"/>
              </a:ext>
            </a:extLst>
          </p:cNvPr>
          <p:cNvSpPr>
            <a:spLocks noGrp="1"/>
          </p:cNvSpPr>
          <p:nvPr>
            <p:ph idx="1"/>
          </p:nvPr>
        </p:nvSpPr>
        <p:spPr>
          <a:xfrm>
            <a:off x="838200" y="1295400"/>
            <a:ext cx="10515600" cy="4881563"/>
          </a:xfrm>
        </p:spPr>
        <p:txBody>
          <a:bodyPr/>
          <a:lstStyle/>
          <a:p>
            <a:r>
              <a:rPr lang="en-US" dirty="0"/>
              <a:t>Preconfigure NHRDC in Charge Mode (acts as a current source)</a:t>
            </a:r>
          </a:p>
          <a:p>
            <a:r>
              <a:rPr lang="en-US" dirty="0"/>
              <a:t>Preconfigure Chroma Load in Constant Voltage Mode</a:t>
            </a:r>
          </a:p>
          <a:p>
            <a:r>
              <a:rPr lang="en-US" dirty="0"/>
              <a:t>Use ICDAS test file: .\ICDAS\</a:t>
            </a:r>
            <a:r>
              <a:rPr lang="en-US" dirty="0" err="1"/>
              <a:t>UserFiles</a:t>
            </a:r>
            <a:r>
              <a:rPr lang="en-US" dirty="0"/>
              <a:t>\Tests\</a:t>
            </a:r>
            <a:r>
              <a:rPr lang="en-US" dirty="0" err="1"/>
              <a:t>SolarArraySim</a:t>
            </a:r>
            <a:r>
              <a:rPr lang="en-US" dirty="0"/>
              <a:t>\</a:t>
            </a:r>
            <a:r>
              <a:rPr lang="en-US" dirty="0" err="1"/>
              <a:t>SolarArraySim</a:t>
            </a:r>
            <a:r>
              <a:rPr lang="en-US" dirty="0"/>
              <a:t> (Init and Run).</a:t>
            </a:r>
            <a:r>
              <a:rPr lang="en-US" dirty="0" err="1"/>
              <a:t>tst</a:t>
            </a:r>
            <a:endParaRPr lang="en-US" dirty="0"/>
          </a:p>
          <a:p>
            <a:pPr lvl="1"/>
            <a:r>
              <a:rPr lang="en-US" dirty="0"/>
              <a:t>Init and Run scripts, first configures NHRDC and sets current output to 3 amps and voltage limit to 20 V dc.  (The voltage limit will be increased later by the Python script)</a:t>
            </a:r>
          </a:p>
          <a:p>
            <a:pPr lvl="1"/>
            <a:r>
              <a:rPr lang="en-US" dirty="0"/>
              <a:t>Init and Run next configures the Chroma Load as  Constant Voltage Load with voltage set to 20 V dc</a:t>
            </a:r>
          </a:p>
          <a:p>
            <a:pPr marL="0" indent="0">
              <a:buNone/>
            </a:pPr>
            <a:endParaRPr lang="en-US" dirty="0"/>
          </a:p>
        </p:txBody>
      </p:sp>
    </p:spTree>
    <p:extLst>
      <p:ext uri="{BB962C8B-B14F-4D97-AF65-F5344CB8AC3E}">
        <p14:creationId xmlns:p14="http://schemas.microsoft.com/office/powerpoint/2010/main" val="1387983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132E-79BA-497D-A270-CB2E906E1078}"/>
              </a:ext>
            </a:extLst>
          </p:cNvPr>
          <p:cNvSpPr>
            <a:spLocks noGrp="1"/>
          </p:cNvSpPr>
          <p:nvPr>
            <p:ph type="title"/>
          </p:nvPr>
        </p:nvSpPr>
        <p:spPr/>
        <p:txBody>
          <a:bodyPr/>
          <a:lstStyle/>
          <a:p>
            <a:r>
              <a:rPr lang="en-US" dirty="0"/>
              <a:t>Hardware issue during initialization</a:t>
            </a:r>
          </a:p>
        </p:txBody>
      </p:sp>
      <p:sp>
        <p:nvSpPr>
          <p:cNvPr id="3" name="Content Placeholder 2">
            <a:extLst>
              <a:ext uri="{FF2B5EF4-FFF2-40B4-BE49-F238E27FC236}">
                <a16:creationId xmlns:a16="http://schemas.microsoft.com/office/drawing/2014/main" id="{B285BC6C-1320-492C-AD9A-57E4BFD22E80}"/>
              </a:ext>
            </a:extLst>
          </p:cNvPr>
          <p:cNvSpPr>
            <a:spLocks noGrp="1"/>
          </p:cNvSpPr>
          <p:nvPr>
            <p:ph idx="1"/>
          </p:nvPr>
        </p:nvSpPr>
        <p:spPr>
          <a:xfrm>
            <a:off x="838200" y="1536700"/>
            <a:ext cx="10515600" cy="4640263"/>
          </a:xfrm>
        </p:spPr>
        <p:txBody>
          <a:bodyPr/>
          <a:lstStyle/>
          <a:p>
            <a:r>
              <a:rPr lang="en-US" dirty="0"/>
              <a:t>Alpha tests are good because only then do you find hidden issues:</a:t>
            </a:r>
          </a:p>
          <a:p>
            <a:r>
              <a:rPr lang="en-US" dirty="0"/>
              <a:t>Initializing the systems are not as clean as we would hope and voltage and current glitches cause occasional internal alarm shutdown of the load</a:t>
            </a:r>
          </a:p>
          <a:p>
            <a:pPr lvl="1"/>
            <a:r>
              <a:rPr lang="en-US" dirty="0"/>
              <a:t>Using the Reset script on the Chroma load will clear the alarm.</a:t>
            </a:r>
          </a:p>
          <a:p>
            <a:pPr lvl="1"/>
            <a:r>
              <a:rPr lang="en-US" dirty="0"/>
              <a:t>Two issues can occur:  </a:t>
            </a:r>
          </a:p>
          <a:p>
            <a:pPr lvl="2"/>
            <a:r>
              <a:rPr lang="en-US" dirty="0"/>
              <a:t>An overtemperature shutdown with no visible cause in the measurement</a:t>
            </a:r>
          </a:p>
          <a:p>
            <a:pPr lvl="2"/>
            <a:r>
              <a:rPr lang="en-US" dirty="0"/>
              <a:t>If the Load and NHRDS voltage limit are not the same (20V) then an overvoltage alarm and shutdown on the Chroma can occur.  There does seem to be a voltage spike in the measurement that is not limited by either the NHRDC voltage limit now the slew rate control</a:t>
            </a:r>
          </a:p>
          <a:p>
            <a:pPr lvl="1"/>
            <a:r>
              <a:rPr lang="en-US" dirty="0"/>
              <a:t>These issues, while not showstopping, bear some further investigation</a:t>
            </a:r>
          </a:p>
          <a:p>
            <a:pPr lvl="1"/>
            <a:endParaRPr lang="en-US" dirty="0"/>
          </a:p>
          <a:p>
            <a:pPr lvl="1"/>
            <a:endParaRPr lang="en-US" dirty="0"/>
          </a:p>
        </p:txBody>
      </p:sp>
    </p:spTree>
    <p:extLst>
      <p:ext uri="{BB962C8B-B14F-4D97-AF65-F5344CB8AC3E}">
        <p14:creationId xmlns:p14="http://schemas.microsoft.com/office/powerpoint/2010/main" val="845288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B090C0-0218-442F-87CE-1C6845CB7E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8773" y="1783294"/>
            <a:ext cx="9846226" cy="4709581"/>
          </a:xfrm>
          <a:prstGeom prst="rect">
            <a:avLst/>
          </a:prstGeom>
        </p:spPr>
      </p:pic>
      <p:sp>
        <p:nvSpPr>
          <p:cNvPr id="2" name="Title 1">
            <a:extLst>
              <a:ext uri="{FF2B5EF4-FFF2-40B4-BE49-F238E27FC236}">
                <a16:creationId xmlns:a16="http://schemas.microsoft.com/office/drawing/2014/main" id="{314709A5-D671-4461-9817-2FD73FFB593C}"/>
              </a:ext>
            </a:extLst>
          </p:cNvPr>
          <p:cNvSpPr>
            <a:spLocks noGrp="1"/>
          </p:cNvSpPr>
          <p:nvPr>
            <p:ph type="title"/>
          </p:nvPr>
        </p:nvSpPr>
        <p:spPr>
          <a:xfrm>
            <a:off x="838200" y="218547"/>
            <a:ext cx="10515600" cy="765175"/>
          </a:xfrm>
        </p:spPr>
        <p:txBody>
          <a:bodyPr/>
          <a:lstStyle/>
          <a:p>
            <a:r>
              <a:rPr lang="en-US" dirty="0"/>
              <a:t>Solar Array Emulation Outer Loop</a:t>
            </a:r>
          </a:p>
        </p:txBody>
      </p:sp>
      <p:sp>
        <p:nvSpPr>
          <p:cNvPr id="3" name="Content Placeholder 2">
            <a:extLst>
              <a:ext uri="{FF2B5EF4-FFF2-40B4-BE49-F238E27FC236}">
                <a16:creationId xmlns:a16="http://schemas.microsoft.com/office/drawing/2014/main" id="{06D0F430-EF84-4BC2-8CA4-8A8C33E6E6B6}"/>
              </a:ext>
            </a:extLst>
          </p:cNvPr>
          <p:cNvSpPr>
            <a:spLocks noGrp="1"/>
          </p:cNvSpPr>
          <p:nvPr>
            <p:ph idx="1"/>
          </p:nvPr>
        </p:nvSpPr>
        <p:spPr>
          <a:xfrm>
            <a:off x="838200" y="930275"/>
            <a:ext cx="10515600" cy="977900"/>
          </a:xfrm>
        </p:spPr>
        <p:txBody>
          <a:bodyPr/>
          <a:lstStyle/>
          <a:p>
            <a:r>
              <a:rPr lang="en-US" dirty="0"/>
              <a:t>Once the hardware has been initialized, the “main.py” script runs an outer loop which drives the Solar Array Emulation:</a:t>
            </a:r>
          </a:p>
        </p:txBody>
      </p:sp>
    </p:spTree>
    <p:extLst>
      <p:ext uri="{BB962C8B-B14F-4D97-AF65-F5344CB8AC3E}">
        <p14:creationId xmlns:p14="http://schemas.microsoft.com/office/powerpoint/2010/main" val="328256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198D-5F27-4338-82BF-2A5CD766A0DE}"/>
              </a:ext>
            </a:extLst>
          </p:cNvPr>
          <p:cNvSpPr>
            <a:spLocks noGrp="1"/>
          </p:cNvSpPr>
          <p:nvPr>
            <p:ph type="title"/>
          </p:nvPr>
        </p:nvSpPr>
        <p:spPr/>
        <p:txBody>
          <a:bodyPr/>
          <a:lstStyle/>
          <a:p>
            <a:r>
              <a:rPr lang="en-US" dirty="0"/>
              <a:t>Issues with the Chroma load as MPPT Emulator</a:t>
            </a:r>
          </a:p>
        </p:txBody>
      </p:sp>
      <p:sp>
        <p:nvSpPr>
          <p:cNvPr id="3" name="Content Placeholder 2">
            <a:extLst>
              <a:ext uri="{FF2B5EF4-FFF2-40B4-BE49-F238E27FC236}">
                <a16:creationId xmlns:a16="http://schemas.microsoft.com/office/drawing/2014/main" id="{B4988454-54D8-4950-9CC2-4140B27F0FB3}"/>
              </a:ext>
            </a:extLst>
          </p:cNvPr>
          <p:cNvSpPr>
            <a:spLocks noGrp="1"/>
          </p:cNvSpPr>
          <p:nvPr>
            <p:ph idx="1"/>
          </p:nvPr>
        </p:nvSpPr>
        <p:spPr/>
        <p:txBody>
          <a:bodyPr>
            <a:normAutofit fontScale="92500"/>
          </a:bodyPr>
          <a:lstStyle/>
          <a:p>
            <a:r>
              <a:rPr lang="en-US" dirty="0"/>
              <a:t>Voltage load provided is about 10 V below voltage setting</a:t>
            </a:r>
          </a:p>
          <a:p>
            <a:pPr lvl="1"/>
            <a:r>
              <a:rPr lang="en-US" dirty="0"/>
              <a:t>Even with a minimum load setting of 20 V dc, the actual load voltage sometimes dips below 7.5 V dc</a:t>
            </a:r>
          </a:p>
          <a:p>
            <a:r>
              <a:rPr lang="en-US" dirty="0"/>
              <a:t>If the actual load voltage falls below 7.5 V then the load switches off</a:t>
            </a:r>
          </a:p>
          <a:p>
            <a:pPr lvl="1"/>
            <a:r>
              <a:rPr lang="en-US" dirty="0"/>
              <a:t>This happens occasionally at very low currents. (see plot next slide)</a:t>
            </a:r>
          </a:p>
          <a:p>
            <a:r>
              <a:rPr lang="en-US" dirty="0"/>
              <a:t>ICDAS Voltage and current meter reading output of the chroma and the NHR DC are instantaneous points, not averages and these tend to be noisy</a:t>
            </a:r>
          </a:p>
          <a:p>
            <a:pPr lvl="1"/>
            <a:r>
              <a:rPr lang="en-US" dirty="0"/>
              <a:t>This issue, in particular, creates some issues with the MPPT algorithm which uses derivatives of voltage and current.</a:t>
            </a:r>
          </a:p>
          <a:p>
            <a:r>
              <a:rPr lang="en-US" dirty="0"/>
              <a:t>The measurement loop on the chroma is slow and the visualization application is inefficient</a:t>
            </a:r>
          </a:p>
        </p:txBody>
      </p:sp>
    </p:spTree>
    <p:extLst>
      <p:ext uri="{BB962C8B-B14F-4D97-AF65-F5344CB8AC3E}">
        <p14:creationId xmlns:p14="http://schemas.microsoft.com/office/powerpoint/2010/main" val="3773352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FC77-ECA8-4F40-A856-5CB35C894F70}"/>
              </a:ext>
            </a:extLst>
          </p:cNvPr>
          <p:cNvSpPr>
            <a:spLocks noGrp="1"/>
          </p:cNvSpPr>
          <p:nvPr>
            <p:ph type="title"/>
          </p:nvPr>
        </p:nvSpPr>
        <p:spPr>
          <a:xfrm>
            <a:off x="838200" y="89996"/>
            <a:ext cx="10515600" cy="678748"/>
          </a:xfrm>
        </p:spPr>
        <p:txBody>
          <a:bodyPr>
            <a:normAutofit fontScale="90000"/>
          </a:bodyPr>
          <a:lstStyle/>
          <a:p>
            <a:r>
              <a:rPr lang="en-US" dirty="0"/>
              <a:t>Tutorial 1a: Init and Run</a:t>
            </a:r>
          </a:p>
        </p:txBody>
      </p:sp>
      <p:sp>
        <p:nvSpPr>
          <p:cNvPr id="3" name="Content Placeholder 2">
            <a:extLst>
              <a:ext uri="{FF2B5EF4-FFF2-40B4-BE49-F238E27FC236}">
                <a16:creationId xmlns:a16="http://schemas.microsoft.com/office/drawing/2014/main" id="{F246F568-6034-4D63-A136-1470EB1E4630}"/>
              </a:ext>
            </a:extLst>
          </p:cNvPr>
          <p:cNvSpPr>
            <a:spLocks noGrp="1"/>
          </p:cNvSpPr>
          <p:nvPr>
            <p:ph idx="1"/>
          </p:nvPr>
        </p:nvSpPr>
        <p:spPr>
          <a:xfrm>
            <a:off x="7516536" y="661398"/>
            <a:ext cx="4239936" cy="5535204"/>
          </a:xfrm>
        </p:spPr>
        <p:txBody>
          <a:bodyPr/>
          <a:lstStyle/>
          <a:p>
            <a:r>
              <a:rPr lang="en-US" dirty="0"/>
              <a:t>After starting ICDAS be sure that:</a:t>
            </a:r>
          </a:p>
          <a:p>
            <a:pPr lvl="1"/>
            <a:r>
              <a:rPr lang="en-US" dirty="0"/>
              <a:t> “Available Plugins” is set to “</a:t>
            </a:r>
            <a:r>
              <a:rPr lang="en-US" dirty="0" err="1"/>
              <a:t>Userfiles</a:t>
            </a:r>
            <a:r>
              <a:rPr lang="en-US" dirty="0"/>
              <a:t>”</a:t>
            </a:r>
          </a:p>
          <a:p>
            <a:pPr lvl="1"/>
            <a:r>
              <a:rPr lang="en-US" dirty="0"/>
              <a:t>“Test Configurations” is set to “</a:t>
            </a:r>
            <a:r>
              <a:rPr lang="en-US" dirty="0" err="1"/>
              <a:t>SolarArraySim</a:t>
            </a:r>
            <a:r>
              <a:rPr lang="en-US" dirty="0"/>
              <a:t> (Init and Run),</a:t>
            </a:r>
            <a:r>
              <a:rPr lang="en-US" dirty="0" err="1"/>
              <a:t>tst</a:t>
            </a:r>
            <a:r>
              <a:rPr lang="en-US" dirty="0"/>
              <a:t>”</a:t>
            </a:r>
          </a:p>
          <a:p>
            <a:r>
              <a:rPr lang="en-US" dirty="0"/>
              <a:t>ICDAS recalls its last state when it was last stopped</a:t>
            </a:r>
          </a:p>
          <a:p>
            <a:pPr lvl="1"/>
            <a:r>
              <a:rPr lang="en-US" dirty="0"/>
              <a:t>Use the “Load” Button if needed</a:t>
            </a:r>
          </a:p>
          <a:p>
            <a:pPr marL="0" indent="0">
              <a:buNone/>
            </a:pPr>
            <a:endParaRPr lang="en-US" dirty="0"/>
          </a:p>
          <a:p>
            <a:pPr lvl="1"/>
            <a:endParaRPr lang="en-US" dirty="0"/>
          </a:p>
        </p:txBody>
      </p:sp>
      <p:pic>
        <p:nvPicPr>
          <p:cNvPr id="5" name="Picture 4">
            <a:extLst>
              <a:ext uri="{FF2B5EF4-FFF2-40B4-BE49-F238E27FC236}">
                <a16:creationId xmlns:a16="http://schemas.microsoft.com/office/drawing/2014/main" id="{719034DE-A90B-448F-8027-0F06D6A3B1EC}"/>
              </a:ext>
            </a:extLst>
          </p:cNvPr>
          <p:cNvPicPr>
            <a:picLocks noChangeAspect="1"/>
          </p:cNvPicPr>
          <p:nvPr/>
        </p:nvPicPr>
        <p:blipFill>
          <a:blip r:embed="rId2"/>
          <a:stretch>
            <a:fillRect/>
          </a:stretch>
        </p:blipFill>
        <p:spPr>
          <a:xfrm>
            <a:off x="201335" y="768744"/>
            <a:ext cx="7109918" cy="4839296"/>
          </a:xfrm>
          <a:prstGeom prst="rect">
            <a:avLst/>
          </a:prstGeom>
        </p:spPr>
      </p:pic>
    </p:spTree>
    <p:extLst>
      <p:ext uri="{BB962C8B-B14F-4D97-AF65-F5344CB8AC3E}">
        <p14:creationId xmlns:p14="http://schemas.microsoft.com/office/powerpoint/2010/main" val="4291194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1308-4B05-4F6D-8845-DF9821E0A38F}"/>
              </a:ext>
            </a:extLst>
          </p:cNvPr>
          <p:cNvSpPr>
            <a:spLocks noGrp="1"/>
          </p:cNvSpPr>
          <p:nvPr>
            <p:ph type="title"/>
          </p:nvPr>
        </p:nvSpPr>
        <p:spPr>
          <a:xfrm>
            <a:off x="838200" y="365125"/>
            <a:ext cx="10515600" cy="503555"/>
          </a:xfrm>
        </p:spPr>
        <p:txBody>
          <a:bodyPr>
            <a:normAutofit fontScale="90000"/>
          </a:bodyPr>
          <a:lstStyle/>
          <a:p>
            <a:r>
              <a:rPr lang="en-US" dirty="0"/>
              <a:t>Tutorial 1b: SolarArraySim.ini files</a:t>
            </a:r>
          </a:p>
        </p:txBody>
      </p:sp>
      <p:sp>
        <p:nvSpPr>
          <p:cNvPr id="3" name="Content Placeholder 2">
            <a:extLst>
              <a:ext uri="{FF2B5EF4-FFF2-40B4-BE49-F238E27FC236}">
                <a16:creationId xmlns:a16="http://schemas.microsoft.com/office/drawing/2014/main" id="{AD595CFE-3964-4C82-AAB6-93D95182FFCF}"/>
              </a:ext>
            </a:extLst>
          </p:cNvPr>
          <p:cNvSpPr>
            <a:spLocks noGrp="1"/>
          </p:cNvSpPr>
          <p:nvPr>
            <p:ph idx="1"/>
          </p:nvPr>
        </p:nvSpPr>
        <p:spPr>
          <a:xfrm>
            <a:off x="5192785" y="1127760"/>
            <a:ext cx="6161015" cy="5049203"/>
          </a:xfrm>
        </p:spPr>
        <p:txBody>
          <a:bodyPr/>
          <a:lstStyle/>
          <a:p>
            <a:r>
              <a:rPr lang="en-US" dirty="0"/>
              <a:t>For your information, the .</a:t>
            </a:r>
            <a:r>
              <a:rPr lang="en-US" dirty="0" err="1"/>
              <a:t>ini</a:t>
            </a:r>
            <a:r>
              <a:rPr lang="en-US" dirty="0"/>
              <a:t> files have been configured as shown in the next few slides</a:t>
            </a:r>
          </a:p>
          <a:p>
            <a:r>
              <a:rPr lang="en-US" dirty="0" err="1"/>
              <a:t>ChromaAcLoad</a:t>
            </a:r>
            <a:r>
              <a:rPr lang="en-US" dirty="0"/>
              <a:t>/SolarArraySim.ini includes the “Init and Run” script and the “Reset Load” script</a:t>
            </a:r>
          </a:p>
          <a:p>
            <a:pPr lvl="1"/>
            <a:r>
              <a:rPr lang="en-US" dirty="0"/>
              <a:t>The other scripts were for development and test and can be ignored</a:t>
            </a:r>
          </a:p>
          <a:p>
            <a:r>
              <a:rPr lang="en-US" dirty="0" err="1"/>
              <a:t>NHRDCPower</a:t>
            </a:r>
            <a:r>
              <a:rPr lang="en-US" dirty="0"/>
              <a:t>/ </a:t>
            </a:r>
            <a:r>
              <a:rPr lang="en-US" dirty="0" err="1"/>
              <a:t>ChromaAcLoad</a:t>
            </a:r>
            <a:r>
              <a:rPr lang="en-US" dirty="0"/>
              <a:t>/SolarArraySim.ini includes the “Init and Run” script.</a:t>
            </a:r>
          </a:p>
          <a:p>
            <a:pPr lvl="1"/>
            <a:r>
              <a:rPr lang="en-US" dirty="0"/>
              <a:t>Likewise, the others can be ignored</a:t>
            </a:r>
          </a:p>
        </p:txBody>
      </p:sp>
      <p:pic>
        <p:nvPicPr>
          <p:cNvPr id="5" name="Picture 4">
            <a:extLst>
              <a:ext uri="{FF2B5EF4-FFF2-40B4-BE49-F238E27FC236}">
                <a16:creationId xmlns:a16="http://schemas.microsoft.com/office/drawing/2014/main" id="{C909E0FE-FE1B-4A3B-B88F-53D5A88A4AC1}"/>
              </a:ext>
            </a:extLst>
          </p:cNvPr>
          <p:cNvPicPr>
            <a:picLocks noChangeAspect="1"/>
          </p:cNvPicPr>
          <p:nvPr/>
        </p:nvPicPr>
        <p:blipFill>
          <a:blip r:embed="rId2"/>
          <a:stretch>
            <a:fillRect/>
          </a:stretch>
        </p:blipFill>
        <p:spPr>
          <a:xfrm>
            <a:off x="1252956" y="1329655"/>
            <a:ext cx="3083312" cy="4389917"/>
          </a:xfrm>
          <a:prstGeom prst="rect">
            <a:avLst/>
          </a:prstGeom>
        </p:spPr>
      </p:pic>
    </p:spTree>
    <p:extLst>
      <p:ext uri="{BB962C8B-B14F-4D97-AF65-F5344CB8AC3E}">
        <p14:creationId xmlns:p14="http://schemas.microsoft.com/office/powerpoint/2010/main" val="4238473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5B96E-A0F6-4EB4-9E54-D416808FAE45}"/>
              </a:ext>
            </a:extLst>
          </p:cNvPr>
          <p:cNvSpPr>
            <a:spLocks noGrp="1"/>
          </p:cNvSpPr>
          <p:nvPr>
            <p:ph type="title"/>
          </p:nvPr>
        </p:nvSpPr>
        <p:spPr>
          <a:xfrm>
            <a:off x="838200" y="208915"/>
            <a:ext cx="10515600" cy="1325563"/>
          </a:xfrm>
        </p:spPr>
        <p:txBody>
          <a:bodyPr/>
          <a:lstStyle/>
          <a:p>
            <a:r>
              <a:rPr lang="en-US" dirty="0"/>
              <a:t>Tutorial 1c: </a:t>
            </a:r>
            <a:r>
              <a:rPr lang="en-US" dirty="0" err="1"/>
              <a:t>ChromaAcLoad</a:t>
            </a:r>
            <a:r>
              <a:rPr lang="en-US" dirty="0"/>
              <a:t>/SolarArraySim.ini Hardware Configuration</a:t>
            </a:r>
          </a:p>
        </p:txBody>
      </p:sp>
      <p:pic>
        <p:nvPicPr>
          <p:cNvPr id="5" name="Content Placeholder 4">
            <a:extLst>
              <a:ext uri="{FF2B5EF4-FFF2-40B4-BE49-F238E27FC236}">
                <a16:creationId xmlns:a16="http://schemas.microsoft.com/office/drawing/2014/main" id="{81810D78-334A-46E5-9A66-6902BEF001D8}"/>
              </a:ext>
            </a:extLst>
          </p:cNvPr>
          <p:cNvPicPr>
            <a:picLocks noGrp="1" noChangeAspect="1"/>
          </p:cNvPicPr>
          <p:nvPr>
            <p:ph idx="1"/>
          </p:nvPr>
        </p:nvPicPr>
        <p:blipFill>
          <a:blip r:embed="rId2"/>
          <a:stretch>
            <a:fillRect/>
          </a:stretch>
        </p:blipFill>
        <p:spPr>
          <a:xfrm>
            <a:off x="310495" y="1725090"/>
            <a:ext cx="6548408" cy="4235288"/>
          </a:xfrm>
        </p:spPr>
      </p:pic>
      <p:sp>
        <p:nvSpPr>
          <p:cNvPr id="6" name="Content Placeholder 2">
            <a:extLst>
              <a:ext uri="{FF2B5EF4-FFF2-40B4-BE49-F238E27FC236}">
                <a16:creationId xmlns:a16="http://schemas.microsoft.com/office/drawing/2014/main" id="{5EA0E0A9-ABDE-4577-8C28-93DAEE8239EC}"/>
              </a:ext>
            </a:extLst>
          </p:cNvPr>
          <p:cNvSpPr txBox="1">
            <a:spLocks/>
          </p:cNvSpPr>
          <p:nvPr/>
        </p:nvSpPr>
        <p:spPr>
          <a:xfrm>
            <a:off x="7017390" y="1342239"/>
            <a:ext cx="4974671" cy="521375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“Configuration Mode” is “Constant Voltage”</a:t>
            </a:r>
          </a:p>
          <a:p>
            <a:pPr lvl="1"/>
            <a:r>
              <a:rPr lang="en-US" dirty="0"/>
              <a:t>When changing Config. Mode, inactive controls will be disabled</a:t>
            </a:r>
          </a:p>
          <a:p>
            <a:r>
              <a:rPr lang="en-US" dirty="0"/>
              <a:t>“Load Voltage” is set to 20 V</a:t>
            </a:r>
          </a:p>
          <a:p>
            <a:r>
              <a:rPr lang="en-US" dirty="0"/>
              <a:t>“Load Current Peak Limit” set to 100 A</a:t>
            </a:r>
          </a:p>
          <a:p>
            <a:r>
              <a:rPr lang="en-US" dirty="0"/>
              <a:t>Note the “Measurement Refresh Time” is 500 </a:t>
            </a:r>
            <a:r>
              <a:rPr lang="en-US" dirty="0" err="1"/>
              <a:t>ms</a:t>
            </a:r>
            <a:endParaRPr lang="en-US" dirty="0"/>
          </a:p>
          <a:p>
            <a:pPr lvl="1"/>
            <a:r>
              <a:rPr lang="en-US" dirty="0"/>
              <a:t>This is due to issues in the Visualization which should be addressed</a:t>
            </a:r>
          </a:p>
          <a:p>
            <a:pPr lvl="1"/>
            <a:r>
              <a:rPr lang="en-US" dirty="0"/>
              <a:t>After that the refresh time should be dropped to 50 </a:t>
            </a:r>
            <a:r>
              <a:rPr lang="en-US" dirty="0" err="1"/>
              <a:t>ms</a:t>
            </a:r>
            <a:r>
              <a:rPr lang="en-US" dirty="0"/>
              <a:t> or so.</a:t>
            </a:r>
          </a:p>
        </p:txBody>
      </p:sp>
    </p:spTree>
    <p:extLst>
      <p:ext uri="{BB962C8B-B14F-4D97-AF65-F5344CB8AC3E}">
        <p14:creationId xmlns:p14="http://schemas.microsoft.com/office/powerpoint/2010/main" val="205117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5B96E-A0F6-4EB4-9E54-D416808FAE45}"/>
              </a:ext>
            </a:extLst>
          </p:cNvPr>
          <p:cNvSpPr>
            <a:spLocks noGrp="1"/>
          </p:cNvSpPr>
          <p:nvPr>
            <p:ph type="title"/>
          </p:nvPr>
        </p:nvSpPr>
        <p:spPr>
          <a:xfrm>
            <a:off x="838200" y="208915"/>
            <a:ext cx="10515600" cy="1325563"/>
          </a:xfrm>
        </p:spPr>
        <p:txBody>
          <a:bodyPr/>
          <a:lstStyle/>
          <a:p>
            <a:r>
              <a:rPr lang="en-US" dirty="0"/>
              <a:t>Tutorial 1d: </a:t>
            </a:r>
            <a:r>
              <a:rPr lang="en-US" dirty="0" err="1"/>
              <a:t>ChromaAcLoad</a:t>
            </a:r>
            <a:r>
              <a:rPr lang="en-US" dirty="0"/>
              <a:t>/SolarArraySim.ini Hardware Configuration</a:t>
            </a:r>
          </a:p>
        </p:txBody>
      </p:sp>
      <p:sp>
        <p:nvSpPr>
          <p:cNvPr id="6" name="Content Placeholder 2">
            <a:extLst>
              <a:ext uri="{FF2B5EF4-FFF2-40B4-BE49-F238E27FC236}">
                <a16:creationId xmlns:a16="http://schemas.microsoft.com/office/drawing/2014/main" id="{5EA0E0A9-ABDE-4577-8C28-93DAEE8239EC}"/>
              </a:ext>
            </a:extLst>
          </p:cNvPr>
          <p:cNvSpPr txBox="1">
            <a:spLocks/>
          </p:cNvSpPr>
          <p:nvPr/>
        </p:nvSpPr>
        <p:spPr>
          <a:xfrm>
            <a:off x="7017390" y="1342239"/>
            <a:ext cx="4974671" cy="52137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“Operating State” is “Charge”</a:t>
            </a:r>
          </a:p>
          <a:p>
            <a:r>
              <a:rPr lang="en-US" dirty="0"/>
              <a:t>“Voltage” is set to 20 V</a:t>
            </a:r>
          </a:p>
          <a:p>
            <a:pPr lvl="1"/>
            <a:r>
              <a:rPr lang="en-US" dirty="0"/>
              <a:t>Same as load</a:t>
            </a:r>
          </a:p>
          <a:p>
            <a:pPr lvl="1"/>
            <a:r>
              <a:rPr lang="en-US" dirty="0"/>
              <a:t>Will be changed in outer loop startup</a:t>
            </a:r>
          </a:p>
          <a:p>
            <a:r>
              <a:rPr lang="en-US" dirty="0"/>
              <a:t>“Current” set to 3 A</a:t>
            </a:r>
          </a:p>
          <a:p>
            <a:r>
              <a:rPr lang="en-US" dirty="0"/>
              <a:t>“</a:t>
            </a:r>
            <a:r>
              <a:rPr lang="en-US" dirty="0" err="1"/>
              <a:t>SlewRates</a:t>
            </a:r>
            <a:r>
              <a:rPr lang="en-US" dirty="0"/>
              <a:t>” for voltage and current are 10 /s but only are effective when the setpoint is changes, not during glitches.</a:t>
            </a:r>
          </a:p>
          <a:p>
            <a:r>
              <a:rPr lang="en-US" dirty="0"/>
              <a:t>“Measurement Refresh Time” is 50 </a:t>
            </a:r>
            <a:r>
              <a:rPr lang="en-US" dirty="0" err="1"/>
              <a:t>ms</a:t>
            </a:r>
            <a:endParaRPr lang="en-US" dirty="0"/>
          </a:p>
        </p:txBody>
      </p:sp>
      <p:pic>
        <p:nvPicPr>
          <p:cNvPr id="8" name="Picture 7">
            <a:extLst>
              <a:ext uri="{FF2B5EF4-FFF2-40B4-BE49-F238E27FC236}">
                <a16:creationId xmlns:a16="http://schemas.microsoft.com/office/drawing/2014/main" id="{0104570B-F81E-42B2-A91D-BD4A0F63F76B}"/>
              </a:ext>
            </a:extLst>
          </p:cNvPr>
          <p:cNvPicPr>
            <a:picLocks noChangeAspect="1"/>
          </p:cNvPicPr>
          <p:nvPr/>
        </p:nvPicPr>
        <p:blipFill>
          <a:blip r:embed="rId2"/>
          <a:stretch>
            <a:fillRect/>
          </a:stretch>
        </p:blipFill>
        <p:spPr>
          <a:xfrm>
            <a:off x="0" y="1676902"/>
            <a:ext cx="6960067" cy="3690601"/>
          </a:xfrm>
          <a:prstGeom prst="rect">
            <a:avLst/>
          </a:prstGeom>
        </p:spPr>
      </p:pic>
    </p:spTree>
    <p:extLst>
      <p:ext uri="{BB962C8B-B14F-4D97-AF65-F5344CB8AC3E}">
        <p14:creationId xmlns:p14="http://schemas.microsoft.com/office/powerpoint/2010/main" val="1181977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1F4B-387E-445B-B90C-AF70FAB10FBB}"/>
              </a:ext>
            </a:extLst>
          </p:cNvPr>
          <p:cNvSpPr>
            <a:spLocks noGrp="1"/>
          </p:cNvSpPr>
          <p:nvPr>
            <p:ph type="title"/>
          </p:nvPr>
        </p:nvSpPr>
        <p:spPr>
          <a:xfrm>
            <a:off x="838200" y="186055"/>
            <a:ext cx="10515600" cy="610235"/>
          </a:xfrm>
        </p:spPr>
        <p:txBody>
          <a:bodyPr>
            <a:normAutofit fontScale="90000"/>
          </a:bodyPr>
          <a:lstStyle/>
          <a:p>
            <a:r>
              <a:rPr lang="en-US" dirty="0"/>
              <a:t>Tutorial 1e:  Init and Run Scripts</a:t>
            </a:r>
          </a:p>
        </p:txBody>
      </p:sp>
      <p:sp>
        <p:nvSpPr>
          <p:cNvPr id="3" name="Content Placeholder 2">
            <a:extLst>
              <a:ext uri="{FF2B5EF4-FFF2-40B4-BE49-F238E27FC236}">
                <a16:creationId xmlns:a16="http://schemas.microsoft.com/office/drawing/2014/main" id="{669328AB-3D51-42C1-B314-461CA03DCDE0}"/>
              </a:ext>
            </a:extLst>
          </p:cNvPr>
          <p:cNvSpPr>
            <a:spLocks noGrp="1"/>
          </p:cNvSpPr>
          <p:nvPr>
            <p:ph idx="1"/>
          </p:nvPr>
        </p:nvSpPr>
        <p:spPr>
          <a:xfrm>
            <a:off x="189362" y="4345496"/>
            <a:ext cx="11164438" cy="2445391"/>
          </a:xfrm>
        </p:spPr>
        <p:txBody>
          <a:bodyPr/>
          <a:lstStyle/>
          <a:p>
            <a:r>
              <a:rPr lang="en-US" dirty="0" err="1"/>
              <a:t>NHRDCPower</a:t>
            </a:r>
            <a:r>
              <a:rPr lang="en-US" dirty="0"/>
              <a:t>&gt;&gt;SolarArraySim.ini&gt;Init and Run runs first</a:t>
            </a:r>
          </a:p>
          <a:p>
            <a:r>
              <a:rPr lang="en-US" dirty="0" err="1"/>
              <a:t>ChromaAcLoad</a:t>
            </a:r>
            <a:r>
              <a:rPr lang="en-US" dirty="0"/>
              <a:t>&gt;&gt;SolarArraySim.ini&gt;Init and Run runs second</a:t>
            </a:r>
          </a:p>
          <a:p>
            <a:pPr lvl="1"/>
            <a:r>
              <a:rPr lang="en-US" dirty="0" err="1"/>
              <a:t>ErrorSeverity</a:t>
            </a:r>
            <a:r>
              <a:rPr lang="en-US" dirty="0"/>
              <a:t> sets up the error handing user interface.  Abort allows for a test to be aborted or continued by the user</a:t>
            </a:r>
          </a:p>
          <a:p>
            <a:pPr lvl="1"/>
            <a:r>
              <a:rPr lang="en-US" dirty="0"/>
              <a:t>10 second wait follows NHRDC to ensure it has settled before starting the load</a:t>
            </a:r>
          </a:p>
          <a:p>
            <a:pPr lvl="1"/>
            <a:endParaRPr lang="en-US" dirty="0"/>
          </a:p>
        </p:txBody>
      </p:sp>
      <p:pic>
        <p:nvPicPr>
          <p:cNvPr id="5" name="Picture 4">
            <a:extLst>
              <a:ext uri="{FF2B5EF4-FFF2-40B4-BE49-F238E27FC236}">
                <a16:creationId xmlns:a16="http://schemas.microsoft.com/office/drawing/2014/main" id="{AA0082EA-C1FA-464A-99A2-786308F61C79}"/>
              </a:ext>
            </a:extLst>
          </p:cNvPr>
          <p:cNvPicPr>
            <a:picLocks noChangeAspect="1"/>
          </p:cNvPicPr>
          <p:nvPr/>
        </p:nvPicPr>
        <p:blipFill>
          <a:blip r:embed="rId2"/>
          <a:stretch>
            <a:fillRect/>
          </a:stretch>
        </p:blipFill>
        <p:spPr>
          <a:xfrm>
            <a:off x="189362" y="986479"/>
            <a:ext cx="8164064" cy="3324689"/>
          </a:xfrm>
          <a:prstGeom prst="rect">
            <a:avLst/>
          </a:prstGeom>
        </p:spPr>
      </p:pic>
    </p:spTree>
    <p:extLst>
      <p:ext uri="{BB962C8B-B14F-4D97-AF65-F5344CB8AC3E}">
        <p14:creationId xmlns:p14="http://schemas.microsoft.com/office/powerpoint/2010/main" val="215107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634E-533E-4E50-B62A-1F2CA6E3AC6B}"/>
              </a:ext>
            </a:extLst>
          </p:cNvPr>
          <p:cNvSpPr>
            <a:spLocks noGrp="1"/>
          </p:cNvSpPr>
          <p:nvPr>
            <p:ph type="title"/>
          </p:nvPr>
        </p:nvSpPr>
        <p:spPr>
          <a:xfrm>
            <a:off x="838200" y="235652"/>
            <a:ext cx="10515600" cy="557367"/>
          </a:xfrm>
        </p:spPr>
        <p:txBody>
          <a:bodyPr>
            <a:normAutofit fontScale="90000"/>
          </a:bodyPr>
          <a:lstStyle/>
          <a:p>
            <a:r>
              <a:rPr lang="en-US" dirty="0"/>
              <a:t>Motivation</a:t>
            </a:r>
          </a:p>
        </p:txBody>
      </p:sp>
      <p:sp>
        <p:nvSpPr>
          <p:cNvPr id="3" name="Content Placeholder 2">
            <a:extLst>
              <a:ext uri="{FF2B5EF4-FFF2-40B4-BE49-F238E27FC236}">
                <a16:creationId xmlns:a16="http://schemas.microsoft.com/office/drawing/2014/main" id="{F152D5DD-5C44-44FD-A3F6-14F76A8050A9}"/>
              </a:ext>
            </a:extLst>
          </p:cNvPr>
          <p:cNvSpPr>
            <a:spLocks noGrp="1"/>
          </p:cNvSpPr>
          <p:nvPr>
            <p:ph idx="1"/>
          </p:nvPr>
        </p:nvSpPr>
        <p:spPr>
          <a:xfrm>
            <a:off x="342564" y="1040780"/>
            <a:ext cx="5611152" cy="5116906"/>
          </a:xfrm>
        </p:spPr>
        <p:txBody>
          <a:bodyPr>
            <a:normAutofit/>
          </a:bodyPr>
          <a:lstStyle/>
          <a:p>
            <a:r>
              <a:rPr lang="en-US" dirty="0"/>
              <a:t>Provide a “PV” input to inverters in the NIST Smart Grid Power Conditioning System</a:t>
            </a:r>
          </a:p>
          <a:p>
            <a:pPr lvl="1"/>
            <a:r>
              <a:rPr lang="en-US" dirty="0"/>
              <a:t>Inverter DC ports act as a voltage load with maximum power point (MPPT) tracking</a:t>
            </a:r>
          </a:p>
          <a:p>
            <a:r>
              <a:rPr lang="en-US" dirty="0"/>
              <a:t>“Alpha use case for Integrated Control and Data Acquisition System (ICDAS)</a:t>
            </a:r>
          </a:p>
          <a:p>
            <a:pPr lvl="1"/>
            <a:r>
              <a:rPr lang="en-US" dirty="0"/>
              <a:t>ICDAS usability trials</a:t>
            </a:r>
          </a:p>
          <a:p>
            <a:pPr lvl="1"/>
            <a:r>
              <a:rPr lang="en-US" dirty="0"/>
              <a:t>Discover issues not found during pre-commissioning tests of individual components.  </a:t>
            </a:r>
          </a:p>
        </p:txBody>
      </p:sp>
      <p:pic>
        <p:nvPicPr>
          <p:cNvPr id="5" name="Picture 4" descr="A picture containing text, indoor, white&#10;&#10;Description automatically generated">
            <a:extLst>
              <a:ext uri="{FF2B5EF4-FFF2-40B4-BE49-F238E27FC236}">
                <a16:creationId xmlns:a16="http://schemas.microsoft.com/office/drawing/2014/main" id="{66439CEC-5C94-4DCB-9DD6-220671B79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397820" y="3790068"/>
            <a:ext cx="3193348" cy="239501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65DCFD7-0693-476D-9EF6-3A4934B92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63840" y="686991"/>
            <a:ext cx="3133725" cy="2350294"/>
          </a:xfrm>
          <a:prstGeom prst="rect">
            <a:avLst/>
          </a:prstGeom>
        </p:spPr>
      </p:pic>
      <p:pic>
        <p:nvPicPr>
          <p:cNvPr id="9" name="Picture 8" descr="A picture containing text, indoor, electronics, oven&#10;&#10;Description automatically generated">
            <a:extLst>
              <a:ext uri="{FF2B5EF4-FFF2-40B4-BE49-F238E27FC236}">
                <a16:creationId xmlns:a16="http://schemas.microsoft.com/office/drawing/2014/main" id="{D0B53AF5-A65D-4485-9800-443B64EF2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5725" y="590550"/>
            <a:ext cx="3149600" cy="2362200"/>
          </a:xfrm>
          <a:prstGeom prst="rect">
            <a:avLst/>
          </a:prstGeom>
        </p:spPr>
      </p:pic>
      <p:pic>
        <p:nvPicPr>
          <p:cNvPr id="6" name="Picture 5">
            <a:extLst>
              <a:ext uri="{FF2B5EF4-FFF2-40B4-BE49-F238E27FC236}">
                <a16:creationId xmlns:a16="http://schemas.microsoft.com/office/drawing/2014/main" id="{E2570992-E5F4-45C6-9643-46667838036D}"/>
              </a:ext>
            </a:extLst>
          </p:cNvPr>
          <p:cNvPicPr>
            <a:picLocks noChangeAspect="1"/>
          </p:cNvPicPr>
          <p:nvPr/>
        </p:nvPicPr>
        <p:blipFill>
          <a:blip r:embed="rId5"/>
          <a:stretch>
            <a:fillRect/>
          </a:stretch>
        </p:blipFill>
        <p:spPr>
          <a:xfrm>
            <a:off x="6072995" y="3905251"/>
            <a:ext cx="3675695" cy="2530575"/>
          </a:xfrm>
          <a:prstGeom prst="rect">
            <a:avLst/>
          </a:prstGeom>
        </p:spPr>
      </p:pic>
      <p:sp>
        <p:nvSpPr>
          <p:cNvPr id="8" name="TextBox 7">
            <a:extLst>
              <a:ext uri="{FF2B5EF4-FFF2-40B4-BE49-F238E27FC236}">
                <a16:creationId xmlns:a16="http://schemas.microsoft.com/office/drawing/2014/main" id="{374986A2-A426-413E-8088-D8F1AAF54DE9}"/>
              </a:ext>
            </a:extLst>
          </p:cNvPr>
          <p:cNvSpPr txBox="1"/>
          <p:nvPr/>
        </p:nvSpPr>
        <p:spPr>
          <a:xfrm>
            <a:off x="5957924" y="3414567"/>
            <a:ext cx="3055901" cy="369332"/>
          </a:xfrm>
          <a:prstGeom prst="rect">
            <a:avLst/>
          </a:prstGeom>
          <a:noFill/>
        </p:spPr>
        <p:txBody>
          <a:bodyPr wrap="none" rtlCol="0">
            <a:spAutoFit/>
          </a:bodyPr>
          <a:lstStyle/>
          <a:p>
            <a:r>
              <a:rPr lang="en-US" dirty="0"/>
              <a:t>NHR 9200 Battery Test System </a:t>
            </a:r>
          </a:p>
        </p:txBody>
      </p:sp>
      <p:sp>
        <p:nvSpPr>
          <p:cNvPr id="10" name="TextBox 9">
            <a:extLst>
              <a:ext uri="{FF2B5EF4-FFF2-40B4-BE49-F238E27FC236}">
                <a16:creationId xmlns:a16="http://schemas.microsoft.com/office/drawing/2014/main" id="{930C691E-CDC5-4E5C-B17E-BA16C016B40D}"/>
              </a:ext>
            </a:extLst>
          </p:cNvPr>
          <p:cNvSpPr txBox="1"/>
          <p:nvPr/>
        </p:nvSpPr>
        <p:spPr>
          <a:xfrm>
            <a:off x="8783441" y="2959801"/>
            <a:ext cx="3553217" cy="369332"/>
          </a:xfrm>
          <a:prstGeom prst="rect">
            <a:avLst/>
          </a:prstGeom>
          <a:noFill/>
        </p:spPr>
        <p:txBody>
          <a:bodyPr wrap="none" rtlCol="0">
            <a:spAutoFit/>
          </a:bodyPr>
          <a:lstStyle/>
          <a:p>
            <a:r>
              <a:rPr lang="en-US" dirty="0"/>
              <a:t>Chroma 63800 Programmable Load </a:t>
            </a:r>
          </a:p>
        </p:txBody>
      </p:sp>
      <p:sp>
        <p:nvSpPr>
          <p:cNvPr id="11" name="TextBox 10">
            <a:extLst>
              <a:ext uri="{FF2B5EF4-FFF2-40B4-BE49-F238E27FC236}">
                <a16:creationId xmlns:a16="http://schemas.microsoft.com/office/drawing/2014/main" id="{D25F65EF-71A9-4F58-811E-29DBB912E299}"/>
              </a:ext>
            </a:extLst>
          </p:cNvPr>
          <p:cNvSpPr txBox="1"/>
          <p:nvPr/>
        </p:nvSpPr>
        <p:spPr>
          <a:xfrm>
            <a:off x="9239034" y="6550223"/>
            <a:ext cx="3071738" cy="307777"/>
          </a:xfrm>
          <a:prstGeom prst="rect">
            <a:avLst/>
          </a:prstGeom>
          <a:noFill/>
        </p:spPr>
        <p:txBody>
          <a:bodyPr wrap="none" rtlCol="0">
            <a:spAutoFit/>
          </a:bodyPr>
          <a:lstStyle/>
          <a:p>
            <a:r>
              <a:rPr lang="en-US" sz="1400" dirty="0"/>
              <a:t>Princeton Power DRI and GTIB Inverters</a:t>
            </a:r>
          </a:p>
        </p:txBody>
      </p:sp>
      <p:sp>
        <p:nvSpPr>
          <p:cNvPr id="12" name="TextBox 11">
            <a:extLst>
              <a:ext uri="{FF2B5EF4-FFF2-40B4-BE49-F238E27FC236}">
                <a16:creationId xmlns:a16="http://schemas.microsoft.com/office/drawing/2014/main" id="{669C4661-E7E9-4929-8BAF-5F782B11A995}"/>
              </a:ext>
            </a:extLst>
          </p:cNvPr>
          <p:cNvSpPr txBox="1"/>
          <p:nvPr/>
        </p:nvSpPr>
        <p:spPr>
          <a:xfrm>
            <a:off x="5580300" y="6468459"/>
            <a:ext cx="3634585" cy="307777"/>
          </a:xfrm>
          <a:prstGeom prst="rect">
            <a:avLst/>
          </a:prstGeom>
          <a:noFill/>
        </p:spPr>
        <p:txBody>
          <a:bodyPr wrap="none" rtlCol="0">
            <a:spAutoFit/>
          </a:bodyPr>
          <a:lstStyle/>
          <a:p>
            <a:r>
              <a:rPr lang="en-US" sz="1400" dirty="0"/>
              <a:t>Integrated Control and Data Acquisition System</a:t>
            </a:r>
          </a:p>
        </p:txBody>
      </p:sp>
    </p:spTree>
    <p:extLst>
      <p:ext uri="{BB962C8B-B14F-4D97-AF65-F5344CB8AC3E}">
        <p14:creationId xmlns:p14="http://schemas.microsoft.com/office/powerpoint/2010/main" val="914007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BA02-1FBA-404D-9110-F699CFDB7C06}"/>
              </a:ext>
            </a:extLst>
          </p:cNvPr>
          <p:cNvSpPr>
            <a:spLocks noGrp="1"/>
          </p:cNvSpPr>
          <p:nvPr>
            <p:ph type="title"/>
          </p:nvPr>
        </p:nvSpPr>
        <p:spPr>
          <a:xfrm>
            <a:off x="808838" y="124142"/>
            <a:ext cx="10515600" cy="556895"/>
          </a:xfrm>
        </p:spPr>
        <p:txBody>
          <a:bodyPr>
            <a:normAutofit fontScale="90000"/>
          </a:bodyPr>
          <a:lstStyle/>
          <a:p>
            <a:r>
              <a:rPr lang="en-US" dirty="0"/>
              <a:t>Tutorial 1f: Run All</a:t>
            </a:r>
          </a:p>
        </p:txBody>
      </p:sp>
      <p:sp>
        <p:nvSpPr>
          <p:cNvPr id="3" name="Content Placeholder 2">
            <a:extLst>
              <a:ext uri="{FF2B5EF4-FFF2-40B4-BE49-F238E27FC236}">
                <a16:creationId xmlns:a16="http://schemas.microsoft.com/office/drawing/2014/main" id="{D3F576E8-1C3C-414E-969B-ECFB078C317E}"/>
              </a:ext>
            </a:extLst>
          </p:cNvPr>
          <p:cNvSpPr>
            <a:spLocks noGrp="1"/>
          </p:cNvSpPr>
          <p:nvPr>
            <p:ph idx="1"/>
          </p:nvPr>
        </p:nvSpPr>
        <p:spPr>
          <a:xfrm>
            <a:off x="5347982" y="815635"/>
            <a:ext cx="6560190" cy="5794889"/>
          </a:xfrm>
        </p:spPr>
        <p:txBody>
          <a:bodyPr/>
          <a:lstStyle/>
          <a:p>
            <a:r>
              <a:rPr lang="en-US" dirty="0"/>
              <a:t>Init and Run scripts run when the “Run All button is clicked</a:t>
            </a:r>
          </a:p>
          <a:p>
            <a:pPr lvl="1"/>
            <a:r>
              <a:rPr lang="en-US" dirty="0"/>
              <a:t>2 </a:t>
            </a:r>
            <a:r>
              <a:rPr lang="en-US" dirty="0" err="1"/>
              <a:t>NistPluggableModules</a:t>
            </a:r>
            <a:r>
              <a:rPr lang="en-US" dirty="0"/>
              <a:t> start (normally hidden)</a:t>
            </a:r>
          </a:p>
          <a:p>
            <a:pPr lvl="1"/>
            <a:r>
              <a:rPr lang="en-US" dirty="0" err="1"/>
              <a:t>AcPwr</a:t>
            </a:r>
            <a:r>
              <a:rPr lang="en-US" dirty="0"/>
              <a:t> Plugins Load into each module</a:t>
            </a:r>
          </a:p>
          <a:p>
            <a:pPr lvl="1"/>
            <a:r>
              <a:rPr lang="en-US" dirty="0"/>
              <a:t>SolarArraySim.ini configurations load into the plugins</a:t>
            </a:r>
          </a:p>
          <a:p>
            <a:pPr lvl="1"/>
            <a:r>
              <a:rPr lang="en-US" dirty="0"/>
              <a:t>Visualization apps for both plugins load</a:t>
            </a:r>
          </a:p>
          <a:p>
            <a:pPr lvl="1"/>
            <a:r>
              <a:rPr lang="en-US" dirty="0"/>
              <a:t>Scripts (shown on the previous slide) run</a:t>
            </a:r>
          </a:p>
          <a:p>
            <a:r>
              <a:rPr lang="en-US" dirty="0"/>
              <a:t>Measurements are started and display in the Visualization apps</a:t>
            </a:r>
          </a:p>
          <a:p>
            <a:pPr lvl="1"/>
            <a:endParaRPr lang="en-US" dirty="0"/>
          </a:p>
        </p:txBody>
      </p:sp>
      <p:pic>
        <p:nvPicPr>
          <p:cNvPr id="5" name="Picture 4">
            <a:extLst>
              <a:ext uri="{FF2B5EF4-FFF2-40B4-BE49-F238E27FC236}">
                <a16:creationId xmlns:a16="http://schemas.microsoft.com/office/drawing/2014/main" id="{46ABB80E-8E89-4322-97C4-0913F47534BE}"/>
              </a:ext>
            </a:extLst>
          </p:cNvPr>
          <p:cNvPicPr>
            <a:picLocks noChangeAspect="1"/>
          </p:cNvPicPr>
          <p:nvPr/>
        </p:nvPicPr>
        <p:blipFill>
          <a:blip r:embed="rId2"/>
          <a:stretch>
            <a:fillRect/>
          </a:stretch>
        </p:blipFill>
        <p:spPr>
          <a:xfrm>
            <a:off x="171975" y="815635"/>
            <a:ext cx="4887706" cy="2619628"/>
          </a:xfrm>
          <a:prstGeom prst="rect">
            <a:avLst/>
          </a:prstGeom>
        </p:spPr>
      </p:pic>
      <p:pic>
        <p:nvPicPr>
          <p:cNvPr id="7" name="Picture 6">
            <a:extLst>
              <a:ext uri="{FF2B5EF4-FFF2-40B4-BE49-F238E27FC236}">
                <a16:creationId xmlns:a16="http://schemas.microsoft.com/office/drawing/2014/main" id="{3F5678F5-3A39-43F6-B912-ABDD62724F86}"/>
              </a:ext>
            </a:extLst>
          </p:cNvPr>
          <p:cNvPicPr>
            <a:picLocks noChangeAspect="1"/>
          </p:cNvPicPr>
          <p:nvPr/>
        </p:nvPicPr>
        <p:blipFill>
          <a:blip r:embed="rId3"/>
          <a:stretch>
            <a:fillRect/>
          </a:stretch>
        </p:blipFill>
        <p:spPr>
          <a:xfrm>
            <a:off x="171975" y="3522713"/>
            <a:ext cx="4836164" cy="3243008"/>
          </a:xfrm>
          <a:prstGeom prst="rect">
            <a:avLst/>
          </a:prstGeom>
        </p:spPr>
      </p:pic>
    </p:spTree>
    <p:extLst>
      <p:ext uri="{BB962C8B-B14F-4D97-AF65-F5344CB8AC3E}">
        <p14:creationId xmlns:p14="http://schemas.microsoft.com/office/powerpoint/2010/main" val="3303329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7608-311E-4110-AA69-6732E8E9F740}"/>
              </a:ext>
            </a:extLst>
          </p:cNvPr>
          <p:cNvSpPr>
            <a:spLocks noGrp="1"/>
          </p:cNvSpPr>
          <p:nvPr>
            <p:ph type="title"/>
          </p:nvPr>
        </p:nvSpPr>
        <p:spPr/>
        <p:txBody>
          <a:bodyPr/>
          <a:lstStyle/>
          <a:p>
            <a:r>
              <a:rPr lang="en-US" dirty="0"/>
              <a:t>Tutorial 2a: Run Python Script</a:t>
            </a:r>
          </a:p>
        </p:txBody>
      </p:sp>
      <p:sp>
        <p:nvSpPr>
          <p:cNvPr id="3" name="Content Placeholder 2">
            <a:extLst>
              <a:ext uri="{FF2B5EF4-FFF2-40B4-BE49-F238E27FC236}">
                <a16:creationId xmlns:a16="http://schemas.microsoft.com/office/drawing/2014/main" id="{F42E3478-A273-490F-9507-F9BFF5EF883D}"/>
              </a:ext>
            </a:extLst>
          </p:cNvPr>
          <p:cNvSpPr>
            <a:spLocks noGrp="1"/>
          </p:cNvSpPr>
          <p:nvPr>
            <p:ph idx="1"/>
          </p:nvPr>
        </p:nvSpPr>
        <p:spPr>
          <a:xfrm>
            <a:off x="5427677" y="1825625"/>
            <a:ext cx="5926123" cy="4633898"/>
          </a:xfrm>
        </p:spPr>
        <p:txBody>
          <a:bodyPr>
            <a:normAutofit fontScale="77500" lnSpcReduction="20000"/>
          </a:bodyPr>
          <a:lstStyle/>
          <a:p>
            <a:r>
              <a:rPr lang="en-US" dirty="0"/>
              <a:t>Press the Run Python Script button to open the dialog</a:t>
            </a:r>
          </a:p>
          <a:p>
            <a:pPr lvl="1"/>
            <a:r>
              <a:rPr lang="en-US" dirty="0"/>
              <a:t>Unfortunately, ICDAS does not remember the last script so you will need to brose into the “</a:t>
            </a:r>
            <a:r>
              <a:rPr lang="en-US" dirty="0" err="1"/>
              <a:t>UserFiles</a:t>
            </a:r>
            <a:r>
              <a:rPr lang="en-US" dirty="0"/>
              <a:t>/Scripts” and open “main.py” folder. (</a:t>
            </a:r>
            <a:r>
              <a:rPr lang="en-US" dirty="0" err="1"/>
              <a:t>ToDo</a:t>
            </a:r>
            <a:r>
              <a:rPr lang="en-US" dirty="0"/>
              <a:t> item)</a:t>
            </a:r>
          </a:p>
          <a:p>
            <a:r>
              <a:rPr lang="en-US" dirty="0"/>
              <a:t>“Leave Python Script Window Open…” will allow you to see Python errors and messages </a:t>
            </a:r>
            <a:r>
              <a:rPr lang="en-US" dirty="0" err="1"/>
              <a:t>adfter</a:t>
            </a:r>
            <a:r>
              <a:rPr lang="en-US" dirty="0"/>
              <a:t> the script completes.</a:t>
            </a:r>
          </a:p>
          <a:p>
            <a:r>
              <a:rPr lang="en-US" dirty="0"/>
              <a:t>“Automatically Handle Application Errors” if for unattended operation where </a:t>
            </a:r>
            <a:r>
              <a:rPr lang="en-US" dirty="0" err="1"/>
              <a:t>errirs</a:t>
            </a:r>
            <a:r>
              <a:rPr lang="en-US" dirty="0"/>
              <a:t> that can be handled by the system are handled without stopping the outer loop.</a:t>
            </a:r>
          </a:p>
          <a:p>
            <a:pPr lvl="1"/>
            <a:r>
              <a:rPr lang="en-US" dirty="0" err="1"/>
              <a:t>SolarArraySim</a:t>
            </a:r>
            <a:r>
              <a:rPr lang="en-US" dirty="0"/>
              <a:t> does not handle errors automatically (</a:t>
            </a:r>
            <a:r>
              <a:rPr lang="en-US" dirty="0" err="1"/>
              <a:t>ToDo</a:t>
            </a:r>
            <a:r>
              <a:rPr lang="en-US" dirty="0"/>
              <a:t> item)</a:t>
            </a:r>
          </a:p>
          <a:p>
            <a:r>
              <a:rPr lang="en-US" dirty="0"/>
              <a:t>Click “Done” to start the “main.py” Python Script</a:t>
            </a:r>
          </a:p>
        </p:txBody>
      </p:sp>
      <p:pic>
        <p:nvPicPr>
          <p:cNvPr id="5" name="Picture 4">
            <a:extLst>
              <a:ext uri="{FF2B5EF4-FFF2-40B4-BE49-F238E27FC236}">
                <a16:creationId xmlns:a16="http://schemas.microsoft.com/office/drawing/2014/main" id="{C3627380-376A-4E9C-904C-C93472190261}"/>
              </a:ext>
            </a:extLst>
          </p:cNvPr>
          <p:cNvPicPr>
            <a:picLocks noChangeAspect="1"/>
          </p:cNvPicPr>
          <p:nvPr/>
        </p:nvPicPr>
        <p:blipFill>
          <a:blip r:embed="rId2"/>
          <a:stretch>
            <a:fillRect/>
          </a:stretch>
        </p:blipFill>
        <p:spPr>
          <a:xfrm>
            <a:off x="382567" y="1825625"/>
            <a:ext cx="4751070" cy="3565253"/>
          </a:xfrm>
          <a:prstGeom prst="rect">
            <a:avLst/>
          </a:prstGeom>
        </p:spPr>
      </p:pic>
    </p:spTree>
    <p:extLst>
      <p:ext uri="{BB962C8B-B14F-4D97-AF65-F5344CB8AC3E}">
        <p14:creationId xmlns:p14="http://schemas.microsoft.com/office/powerpoint/2010/main" val="108540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6556-681A-4059-BBA3-06DF11DBC67D}"/>
              </a:ext>
            </a:extLst>
          </p:cNvPr>
          <p:cNvSpPr>
            <a:spLocks noGrp="1"/>
          </p:cNvSpPr>
          <p:nvPr>
            <p:ph type="title"/>
          </p:nvPr>
        </p:nvSpPr>
        <p:spPr>
          <a:xfrm>
            <a:off x="720090" y="147955"/>
            <a:ext cx="10515600" cy="865505"/>
          </a:xfrm>
        </p:spPr>
        <p:txBody>
          <a:bodyPr/>
          <a:lstStyle/>
          <a:p>
            <a:r>
              <a:rPr lang="en-US" dirty="0"/>
              <a:t>Tutorial 2b: Reminder to run Init and Run</a:t>
            </a:r>
          </a:p>
        </p:txBody>
      </p:sp>
      <p:sp>
        <p:nvSpPr>
          <p:cNvPr id="3" name="Content Placeholder 2">
            <a:extLst>
              <a:ext uri="{FF2B5EF4-FFF2-40B4-BE49-F238E27FC236}">
                <a16:creationId xmlns:a16="http://schemas.microsoft.com/office/drawing/2014/main" id="{88E1B81A-4876-4A9C-8808-E77EC53AEC27}"/>
              </a:ext>
            </a:extLst>
          </p:cNvPr>
          <p:cNvSpPr>
            <a:spLocks noGrp="1"/>
          </p:cNvSpPr>
          <p:nvPr>
            <p:ph idx="1"/>
          </p:nvPr>
        </p:nvSpPr>
        <p:spPr>
          <a:xfrm>
            <a:off x="838200" y="2919369"/>
            <a:ext cx="10515600" cy="3257593"/>
          </a:xfrm>
        </p:spPr>
        <p:txBody>
          <a:bodyPr/>
          <a:lstStyle/>
          <a:p>
            <a:r>
              <a:rPr lang="en-US" dirty="0"/>
              <a:t>A windows command window will open. </a:t>
            </a:r>
          </a:p>
          <a:p>
            <a:r>
              <a:rPr lang="en-US" dirty="0"/>
              <a:t>The pop-up shown above appears</a:t>
            </a:r>
          </a:p>
          <a:p>
            <a:pPr lvl="1"/>
            <a:r>
              <a:rPr lang="en-US" dirty="0"/>
              <a:t>Chances are the ICDAS “Init and Run” scripts have already been run, but Python reminds the user just in case…</a:t>
            </a:r>
          </a:p>
          <a:p>
            <a:r>
              <a:rPr lang="en-US" dirty="0"/>
              <a:t>Click “OK”</a:t>
            </a:r>
          </a:p>
        </p:txBody>
      </p:sp>
      <p:pic>
        <p:nvPicPr>
          <p:cNvPr id="5" name="Picture 4">
            <a:extLst>
              <a:ext uri="{FF2B5EF4-FFF2-40B4-BE49-F238E27FC236}">
                <a16:creationId xmlns:a16="http://schemas.microsoft.com/office/drawing/2014/main" id="{9AA0E029-2B6F-47DD-AFDD-D22A7294546D}"/>
              </a:ext>
            </a:extLst>
          </p:cNvPr>
          <p:cNvPicPr>
            <a:picLocks noChangeAspect="1"/>
          </p:cNvPicPr>
          <p:nvPr/>
        </p:nvPicPr>
        <p:blipFill>
          <a:blip r:embed="rId2"/>
          <a:stretch>
            <a:fillRect/>
          </a:stretch>
        </p:blipFill>
        <p:spPr>
          <a:xfrm>
            <a:off x="508676" y="1281073"/>
            <a:ext cx="3658111" cy="1200318"/>
          </a:xfrm>
          <a:prstGeom prst="rect">
            <a:avLst/>
          </a:prstGeom>
        </p:spPr>
      </p:pic>
    </p:spTree>
    <p:extLst>
      <p:ext uri="{BB962C8B-B14F-4D97-AF65-F5344CB8AC3E}">
        <p14:creationId xmlns:p14="http://schemas.microsoft.com/office/powerpoint/2010/main" val="3932745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C240E299-32CD-44BD-A368-7BEFAA323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1082040"/>
            <a:ext cx="9944100" cy="6160928"/>
          </a:xfrm>
          <a:prstGeom prst="rect">
            <a:avLst/>
          </a:prstGeom>
        </p:spPr>
      </p:pic>
      <p:sp>
        <p:nvSpPr>
          <p:cNvPr id="2" name="Title 1">
            <a:extLst>
              <a:ext uri="{FF2B5EF4-FFF2-40B4-BE49-F238E27FC236}">
                <a16:creationId xmlns:a16="http://schemas.microsoft.com/office/drawing/2014/main" id="{EA58E4DD-89C0-45BF-A945-76C2F3572309}"/>
              </a:ext>
            </a:extLst>
          </p:cNvPr>
          <p:cNvSpPr>
            <a:spLocks noGrp="1"/>
          </p:cNvSpPr>
          <p:nvPr>
            <p:ph type="title"/>
          </p:nvPr>
        </p:nvSpPr>
        <p:spPr>
          <a:xfrm>
            <a:off x="838200" y="365125"/>
            <a:ext cx="10515600" cy="1036955"/>
          </a:xfrm>
        </p:spPr>
        <p:txBody>
          <a:bodyPr>
            <a:normAutofit fontScale="90000"/>
          </a:bodyPr>
          <a:lstStyle/>
          <a:p>
            <a:r>
              <a:rPr lang="en-US" dirty="0"/>
              <a:t>Tutorial 2C: The Solar Simulation User Interface</a:t>
            </a:r>
            <a:br>
              <a:rPr lang="en-US" dirty="0"/>
            </a:br>
            <a:r>
              <a:rPr lang="en-US" sz="2200" dirty="0"/>
              <a:t>(repeat of slide 7)</a:t>
            </a:r>
            <a:endParaRPr lang="en-US" dirty="0"/>
          </a:p>
        </p:txBody>
      </p:sp>
    </p:spTree>
    <p:extLst>
      <p:ext uri="{BB962C8B-B14F-4D97-AF65-F5344CB8AC3E}">
        <p14:creationId xmlns:p14="http://schemas.microsoft.com/office/powerpoint/2010/main" val="3313482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E66D-7BD1-46D8-B082-A47356FFA35C}"/>
              </a:ext>
            </a:extLst>
          </p:cNvPr>
          <p:cNvSpPr>
            <a:spLocks noGrp="1"/>
          </p:cNvSpPr>
          <p:nvPr>
            <p:ph type="title"/>
          </p:nvPr>
        </p:nvSpPr>
        <p:spPr>
          <a:xfrm>
            <a:off x="838200" y="365125"/>
            <a:ext cx="5868219" cy="587375"/>
          </a:xfrm>
        </p:spPr>
        <p:txBody>
          <a:bodyPr>
            <a:normAutofit fontScale="90000"/>
          </a:bodyPr>
          <a:lstStyle/>
          <a:p>
            <a:r>
              <a:rPr lang="en-US" dirty="0"/>
              <a:t>Tutorial 2d: Press Play </a:t>
            </a:r>
          </a:p>
        </p:txBody>
      </p:sp>
      <p:sp>
        <p:nvSpPr>
          <p:cNvPr id="3" name="Content Placeholder 2">
            <a:extLst>
              <a:ext uri="{FF2B5EF4-FFF2-40B4-BE49-F238E27FC236}">
                <a16:creationId xmlns:a16="http://schemas.microsoft.com/office/drawing/2014/main" id="{4BAB3A37-5435-4BC0-BC3B-0DF34261EC10}"/>
              </a:ext>
            </a:extLst>
          </p:cNvPr>
          <p:cNvSpPr>
            <a:spLocks noGrp="1"/>
          </p:cNvSpPr>
          <p:nvPr>
            <p:ph idx="1"/>
          </p:nvPr>
        </p:nvSpPr>
        <p:spPr>
          <a:xfrm>
            <a:off x="6858000" y="365125"/>
            <a:ext cx="5000625" cy="3911600"/>
          </a:xfrm>
        </p:spPr>
        <p:txBody>
          <a:bodyPr>
            <a:normAutofit lnSpcReduction="10000"/>
          </a:bodyPr>
          <a:lstStyle/>
          <a:p>
            <a:r>
              <a:rPr lang="en-US" dirty="0"/>
              <a:t>Play on the GUI starts the simulation</a:t>
            </a:r>
          </a:p>
          <a:p>
            <a:pPr lvl="1"/>
            <a:r>
              <a:rPr lang="en-US" dirty="0"/>
              <a:t>Speed control slider changes the simulation speed</a:t>
            </a:r>
          </a:p>
          <a:p>
            <a:r>
              <a:rPr lang="en-US" dirty="0"/>
              <a:t>An issue with the Chroma load causes spurious 600V overvoltage protection glitches that need to be looked into.</a:t>
            </a:r>
          </a:p>
          <a:p>
            <a:pPr lvl="1"/>
            <a:r>
              <a:rPr lang="en-US" dirty="0"/>
              <a:t>We do not think that the NHRDC is actually outputting these high voltages</a:t>
            </a:r>
          </a:p>
        </p:txBody>
      </p:sp>
      <p:pic>
        <p:nvPicPr>
          <p:cNvPr id="5" name="Picture 4">
            <a:extLst>
              <a:ext uri="{FF2B5EF4-FFF2-40B4-BE49-F238E27FC236}">
                <a16:creationId xmlns:a16="http://schemas.microsoft.com/office/drawing/2014/main" id="{351133E8-D206-4903-8E92-174E2C11D88A}"/>
              </a:ext>
            </a:extLst>
          </p:cNvPr>
          <p:cNvPicPr>
            <a:picLocks noChangeAspect="1"/>
          </p:cNvPicPr>
          <p:nvPr/>
        </p:nvPicPr>
        <p:blipFill>
          <a:blip r:embed="rId2"/>
          <a:stretch>
            <a:fillRect/>
          </a:stretch>
        </p:blipFill>
        <p:spPr>
          <a:xfrm>
            <a:off x="415657" y="1085572"/>
            <a:ext cx="5868219" cy="3982006"/>
          </a:xfrm>
          <a:prstGeom prst="rect">
            <a:avLst/>
          </a:prstGeom>
        </p:spPr>
      </p:pic>
      <p:sp>
        <p:nvSpPr>
          <p:cNvPr id="6" name="TextBox 5">
            <a:extLst>
              <a:ext uri="{FF2B5EF4-FFF2-40B4-BE49-F238E27FC236}">
                <a16:creationId xmlns:a16="http://schemas.microsoft.com/office/drawing/2014/main" id="{0E13EE30-A313-44D8-B4B0-7DD22018022F}"/>
              </a:ext>
            </a:extLst>
          </p:cNvPr>
          <p:cNvSpPr txBox="1"/>
          <p:nvPr/>
        </p:nvSpPr>
        <p:spPr>
          <a:xfrm>
            <a:off x="542925" y="5067578"/>
            <a:ext cx="5868219" cy="1754326"/>
          </a:xfrm>
          <a:prstGeom prst="rect">
            <a:avLst/>
          </a:prstGeom>
          <a:noFill/>
        </p:spPr>
        <p:txBody>
          <a:bodyPr wrap="square" rtlCol="0">
            <a:spAutoFit/>
          </a:bodyPr>
          <a:lstStyle/>
          <a:p>
            <a:r>
              <a:rPr lang="en-US" dirty="0"/>
              <a:t>November 18</a:t>
            </a:r>
            <a:r>
              <a:rPr lang="en-US" baseline="30000" dirty="0"/>
              <a:t>th</a:t>
            </a:r>
            <a:r>
              <a:rPr lang="en-US" dirty="0"/>
              <a:t>, Typical Meteorological Year 6 am to 8 pm at 32 x speed.  The glitch in the middle of the day is due to a spurious overvoltage protection by the Chroma Load.  This caused the load to open circuit temporarily.  We do not believe the voltage actually got to 600V. But was more likely below 40V dc</a:t>
            </a:r>
          </a:p>
        </p:txBody>
      </p:sp>
      <p:pic>
        <p:nvPicPr>
          <p:cNvPr id="8" name="Picture 7">
            <a:extLst>
              <a:ext uri="{FF2B5EF4-FFF2-40B4-BE49-F238E27FC236}">
                <a16:creationId xmlns:a16="http://schemas.microsoft.com/office/drawing/2014/main" id="{38B7E421-625B-489A-B138-7CABA102BCEA}"/>
              </a:ext>
            </a:extLst>
          </p:cNvPr>
          <p:cNvPicPr>
            <a:picLocks noChangeAspect="1"/>
          </p:cNvPicPr>
          <p:nvPr/>
        </p:nvPicPr>
        <p:blipFill>
          <a:blip r:embed="rId3"/>
          <a:stretch>
            <a:fillRect/>
          </a:stretch>
        </p:blipFill>
        <p:spPr>
          <a:xfrm>
            <a:off x="6538412" y="4439315"/>
            <a:ext cx="1708479" cy="2324388"/>
          </a:xfrm>
          <a:prstGeom prst="rect">
            <a:avLst/>
          </a:prstGeom>
        </p:spPr>
      </p:pic>
    </p:spTree>
    <p:extLst>
      <p:ext uri="{BB962C8B-B14F-4D97-AF65-F5344CB8AC3E}">
        <p14:creationId xmlns:p14="http://schemas.microsoft.com/office/powerpoint/2010/main" val="2570842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1044A4-7768-48F6-8F75-C9C8095AF770}"/>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65842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C008-45CE-4A32-A1DE-B4A565CA2A8E}"/>
              </a:ext>
            </a:extLst>
          </p:cNvPr>
          <p:cNvSpPr>
            <a:spLocks noGrp="1"/>
          </p:cNvSpPr>
          <p:nvPr>
            <p:ph type="title"/>
          </p:nvPr>
        </p:nvSpPr>
        <p:spPr>
          <a:xfrm>
            <a:off x="838200" y="365126"/>
            <a:ext cx="10515600" cy="730250"/>
          </a:xfrm>
        </p:spPr>
        <p:txBody>
          <a:bodyPr/>
          <a:lstStyle/>
          <a:p>
            <a:r>
              <a:rPr lang="en-US" dirty="0"/>
              <a:t>Software Components</a:t>
            </a:r>
          </a:p>
        </p:txBody>
      </p:sp>
      <p:sp>
        <p:nvSpPr>
          <p:cNvPr id="3" name="Content Placeholder 2">
            <a:extLst>
              <a:ext uri="{FF2B5EF4-FFF2-40B4-BE49-F238E27FC236}">
                <a16:creationId xmlns:a16="http://schemas.microsoft.com/office/drawing/2014/main" id="{E4D60B18-2286-4B5C-98C5-343570D7D780}"/>
              </a:ext>
            </a:extLst>
          </p:cNvPr>
          <p:cNvSpPr>
            <a:spLocks noGrp="1"/>
          </p:cNvSpPr>
          <p:nvPr>
            <p:ph idx="1"/>
          </p:nvPr>
        </p:nvSpPr>
        <p:spPr>
          <a:xfrm>
            <a:off x="838200" y="1323975"/>
            <a:ext cx="10515600" cy="4852988"/>
          </a:xfrm>
        </p:spPr>
        <p:txBody>
          <a:bodyPr/>
          <a:lstStyle/>
          <a:p>
            <a:r>
              <a:rPr lang="en-US" dirty="0"/>
              <a:t>Integrated Control and Data Acquisition System</a:t>
            </a:r>
          </a:p>
          <a:p>
            <a:pPr lvl="1"/>
            <a:r>
              <a:rPr lang="en-US" dirty="0" err="1"/>
              <a:t>ACPwr</a:t>
            </a:r>
            <a:r>
              <a:rPr lang="en-US" dirty="0"/>
              <a:t> Module</a:t>
            </a:r>
          </a:p>
          <a:p>
            <a:pPr lvl="2"/>
            <a:r>
              <a:rPr lang="en-US" dirty="0"/>
              <a:t>NHRDC Plugin</a:t>
            </a:r>
          </a:p>
          <a:p>
            <a:pPr lvl="3"/>
            <a:r>
              <a:rPr lang="en-US" dirty="0"/>
              <a:t>SolarArraySim.ini instance</a:t>
            </a:r>
          </a:p>
          <a:p>
            <a:pPr lvl="2"/>
            <a:r>
              <a:rPr lang="en-US" dirty="0" err="1"/>
              <a:t>ChromaAcLoad</a:t>
            </a:r>
            <a:r>
              <a:rPr lang="en-US" dirty="0"/>
              <a:t> Plugin</a:t>
            </a:r>
          </a:p>
          <a:p>
            <a:pPr lvl="3"/>
            <a:r>
              <a:rPr lang="en-US" dirty="0"/>
              <a:t>SoarArraySim.ini instance</a:t>
            </a:r>
          </a:p>
          <a:p>
            <a:r>
              <a:rPr lang="en-US" dirty="0"/>
              <a:t>Python</a:t>
            </a:r>
          </a:p>
          <a:p>
            <a:pPr lvl="1"/>
            <a:r>
              <a:rPr lang="en-US" dirty="0"/>
              <a:t>.\ICDAS\</a:t>
            </a:r>
            <a:r>
              <a:rPr lang="en-US" dirty="0" err="1"/>
              <a:t>UserFiles</a:t>
            </a:r>
            <a:r>
              <a:rPr lang="en-US" dirty="0"/>
              <a:t>\Scripts\Solar Array Simulator\main.py</a:t>
            </a:r>
          </a:p>
          <a:p>
            <a:pPr lvl="2"/>
            <a:r>
              <a:rPr lang="en-US" dirty="0"/>
              <a:t>The “outer loop”</a:t>
            </a:r>
          </a:p>
          <a:p>
            <a:pPr lvl="1"/>
            <a:r>
              <a:rPr lang="en-US" dirty="0" err="1"/>
              <a:t>NIST_SG_SolarSim</a:t>
            </a:r>
            <a:endParaRPr lang="en-US" dirty="0"/>
          </a:p>
          <a:p>
            <a:pPr lvl="2"/>
            <a:r>
              <a:rPr lang="en-US" dirty="0"/>
              <a:t>Installed using “</a:t>
            </a:r>
            <a:r>
              <a:rPr lang="en-US" b="0" i="0" dirty="0">
                <a:solidFill>
                  <a:srgbClr val="24292F"/>
                </a:solidFill>
                <a:effectLst/>
                <a:latin typeface="-apple-system"/>
              </a:rPr>
              <a:t>pip install </a:t>
            </a:r>
            <a:r>
              <a:rPr lang="en-US" b="0" i="0" dirty="0" err="1">
                <a:solidFill>
                  <a:srgbClr val="24292F"/>
                </a:solidFill>
                <a:effectLst/>
                <a:latin typeface="-apple-system"/>
              </a:rPr>
              <a:t>git+</a:t>
            </a:r>
            <a:r>
              <a:rPr lang="en-US" b="0" i="0" u="none" strike="noStrike" dirty="0" err="1">
                <a:effectLst/>
                <a:latin typeface="-apple-system"/>
                <a:hlinkClick r:id="rId2"/>
              </a:rPr>
              <a:t>https</a:t>
            </a:r>
            <a:r>
              <a:rPr lang="en-US" b="0" i="0" u="none" strike="noStrike" dirty="0">
                <a:effectLst/>
                <a:latin typeface="-apple-system"/>
                <a:hlinkClick r:id="rId2"/>
              </a:rPr>
              <a:t>://github.com/</a:t>
            </a:r>
            <a:r>
              <a:rPr lang="en-US" b="0" i="0" u="none" strike="noStrike" dirty="0" err="1">
                <a:effectLst/>
                <a:latin typeface="-apple-system"/>
                <a:hlinkClick r:id="rId2"/>
              </a:rPr>
              <a:t>usnistgov</a:t>
            </a:r>
            <a:r>
              <a:rPr lang="en-US" b="0" i="0" u="none" strike="noStrike" dirty="0">
                <a:effectLst/>
                <a:latin typeface="-apple-system"/>
                <a:hlinkClick r:id="rId2"/>
              </a:rPr>
              <a:t>/</a:t>
            </a:r>
            <a:r>
              <a:rPr lang="en-US" b="0" i="0" u="none" strike="noStrike" dirty="0" err="1">
                <a:effectLst/>
                <a:latin typeface="-apple-system"/>
                <a:hlinkClick r:id="rId2"/>
              </a:rPr>
              <a:t>NIST_SG_SolarSim</a:t>
            </a:r>
            <a:r>
              <a:rPr lang="en-US" b="0" i="0" u="none" strike="noStrike" dirty="0">
                <a:effectLst/>
                <a:latin typeface="-apple-system"/>
              </a:rPr>
              <a:t>”</a:t>
            </a:r>
            <a:endParaRPr lang="en-US" dirty="0"/>
          </a:p>
          <a:p>
            <a:pPr lvl="2"/>
            <a:r>
              <a:rPr lang="en-US" dirty="0"/>
              <a:t>Depends on: </a:t>
            </a:r>
            <a:r>
              <a:rPr lang="en-US" dirty="0" err="1"/>
              <a:t>pvlib</a:t>
            </a:r>
            <a:r>
              <a:rPr lang="en-US" dirty="0"/>
              <a:t>-python, </a:t>
            </a:r>
            <a:r>
              <a:rPr lang="en-US" dirty="0" err="1"/>
              <a:t>pysimplegui</a:t>
            </a:r>
            <a:r>
              <a:rPr lang="en-US" dirty="0"/>
              <a:t>, </a:t>
            </a:r>
            <a:r>
              <a:rPr lang="en-US" dirty="0" err="1"/>
              <a:t>numpy</a:t>
            </a:r>
            <a:r>
              <a:rPr lang="en-US" dirty="0"/>
              <a:t>, datetime, </a:t>
            </a:r>
            <a:r>
              <a:rPr lang="en-US" dirty="0" err="1"/>
              <a:t>pytz</a:t>
            </a:r>
            <a:r>
              <a:rPr lang="en-US" dirty="0"/>
              <a:t>, </a:t>
            </a:r>
            <a:r>
              <a:rPr lang="en-US" dirty="0" err="1"/>
              <a:t>timezonefinder</a:t>
            </a:r>
            <a:r>
              <a:rPr lang="en-US" dirty="0"/>
              <a:t>, etc.</a:t>
            </a:r>
          </a:p>
        </p:txBody>
      </p:sp>
    </p:spTree>
    <p:extLst>
      <p:ext uri="{BB962C8B-B14F-4D97-AF65-F5344CB8AC3E}">
        <p14:creationId xmlns:p14="http://schemas.microsoft.com/office/powerpoint/2010/main" val="3331413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81CB0-E89F-46F7-A896-3BEB23B5853D}"/>
              </a:ext>
            </a:extLst>
          </p:cNvPr>
          <p:cNvSpPr>
            <a:spLocks noGrp="1"/>
          </p:cNvSpPr>
          <p:nvPr>
            <p:ph type="title"/>
          </p:nvPr>
        </p:nvSpPr>
        <p:spPr>
          <a:xfrm>
            <a:off x="838200" y="365126"/>
            <a:ext cx="6260432" cy="837492"/>
          </a:xfrm>
        </p:spPr>
        <p:txBody>
          <a:bodyPr/>
          <a:lstStyle/>
          <a:p>
            <a:r>
              <a:rPr lang="en-US" dirty="0"/>
              <a:t>Theory</a:t>
            </a:r>
          </a:p>
        </p:txBody>
      </p:sp>
      <p:sp>
        <p:nvSpPr>
          <p:cNvPr id="3" name="Content Placeholder 2">
            <a:extLst>
              <a:ext uri="{FF2B5EF4-FFF2-40B4-BE49-F238E27FC236}">
                <a16:creationId xmlns:a16="http://schemas.microsoft.com/office/drawing/2014/main" id="{5F18A7F6-45B6-4177-B516-69709A5E69CD}"/>
              </a:ext>
            </a:extLst>
          </p:cNvPr>
          <p:cNvSpPr>
            <a:spLocks noGrp="1"/>
          </p:cNvSpPr>
          <p:nvPr>
            <p:ph idx="1"/>
          </p:nvPr>
        </p:nvSpPr>
        <p:spPr>
          <a:xfrm>
            <a:off x="354264" y="4669074"/>
            <a:ext cx="7532436" cy="1886159"/>
          </a:xfrm>
        </p:spPr>
        <p:txBody>
          <a:bodyPr>
            <a:normAutofit fontScale="70000" lnSpcReduction="20000"/>
          </a:bodyPr>
          <a:lstStyle/>
          <a:p>
            <a:r>
              <a:rPr lang="en-US" dirty="0"/>
              <a:t>Solar panels act as a current source into a voltage load where the amount of current available depends on the amount of solar irradiance (blue line), the load voltage (and other factors).</a:t>
            </a:r>
          </a:p>
          <a:p>
            <a:r>
              <a:rPr lang="en-US" dirty="0"/>
              <a:t>The MPPT attempts to set the load voltage so that the power remains at the peak of the power curve (red line) depending on panel parameters, irradiance, temperature and other factors.</a:t>
            </a:r>
          </a:p>
        </p:txBody>
      </p:sp>
      <p:sp>
        <p:nvSpPr>
          <p:cNvPr id="5" name="AutoShape 2" descr="NIST Solar Array Expected to Save Agency $3.5 Million">
            <a:extLst>
              <a:ext uri="{FF2B5EF4-FFF2-40B4-BE49-F238E27FC236}">
                <a16:creationId xmlns:a16="http://schemas.microsoft.com/office/drawing/2014/main" id="{92714EA8-3C44-40ED-B1EE-06C05694E286}"/>
              </a:ext>
            </a:extLst>
          </p:cNvPr>
          <p:cNvSpPr>
            <a:spLocks noChangeAspect="1" noChangeArrowheads="1"/>
          </p:cNvSpPr>
          <p:nvPr/>
        </p:nvSpPr>
        <p:spPr bwMode="auto">
          <a:xfrm>
            <a:off x="5694948" y="2056486"/>
            <a:ext cx="401052" cy="923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r>
              <a:rPr lang="en-US" sz="3600" dirty="0"/>
              <a:t>+</a:t>
            </a:r>
          </a:p>
          <a:p>
            <a:pPr algn="ctr"/>
            <a:r>
              <a:rPr lang="en-US" sz="3600" dirty="0"/>
              <a:t>-</a:t>
            </a:r>
          </a:p>
        </p:txBody>
      </p:sp>
      <p:pic>
        <p:nvPicPr>
          <p:cNvPr id="6" name="Picture 5">
            <a:extLst>
              <a:ext uri="{FF2B5EF4-FFF2-40B4-BE49-F238E27FC236}">
                <a16:creationId xmlns:a16="http://schemas.microsoft.com/office/drawing/2014/main" id="{4BBB449A-B6EE-4903-A4F8-354550A31428}"/>
              </a:ext>
            </a:extLst>
          </p:cNvPr>
          <p:cNvPicPr>
            <a:picLocks noChangeAspect="1"/>
          </p:cNvPicPr>
          <p:nvPr/>
        </p:nvPicPr>
        <p:blipFill>
          <a:blip r:embed="rId2"/>
          <a:stretch>
            <a:fillRect/>
          </a:stretch>
        </p:blipFill>
        <p:spPr>
          <a:xfrm>
            <a:off x="323850" y="1469454"/>
            <a:ext cx="3924300" cy="2621310"/>
          </a:xfrm>
          <a:prstGeom prst="rect">
            <a:avLst/>
          </a:prstGeom>
        </p:spPr>
      </p:pic>
      <p:sp>
        <p:nvSpPr>
          <p:cNvPr id="7" name="TextBox 6">
            <a:extLst>
              <a:ext uri="{FF2B5EF4-FFF2-40B4-BE49-F238E27FC236}">
                <a16:creationId xmlns:a16="http://schemas.microsoft.com/office/drawing/2014/main" id="{8442AA2D-6A58-4FAB-B8C8-97BF61B05789}"/>
              </a:ext>
            </a:extLst>
          </p:cNvPr>
          <p:cNvSpPr txBox="1"/>
          <p:nvPr/>
        </p:nvSpPr>
        <p:spPr>
          <a:xfrm>
            <a:off x="265970" y="4090764"/>
            <a:ext cx="3982180" cy="430887"/>
          </a:xfrm>
          <a:prstGeom prst="rect">
            <a:avLst/>
          </a:prstGeom>
          <a:noFill/>
        </p:spPr>
        <p:txBody>
          <a:bodyPr wrap="none" rtlCol="0">
            <a:spAutoFit/>
          </a:bodyPr>
          <a:lstStyle/>
          <a:p>
            <a:r>
              <a:rPr lang="en-US" sz="1100" b="0" i="0" dirty="0">
                <a:effectLst/>
                <a:latin typeface="Montserrat" panose="020B0604020202020204" pitchFamily="2" charset="0"/>
              </a:rPr>
              <a:t>(Photo: The 5.01 MW solar project at NIST’s campus in </a:t>
            </a:r>
          </a:p>
          <a:p>
            <a:r>
              <a:rPr lang="en-US" sz="1100" b="0" i="0" dirty="0">
                <a:effectLst/>
                <a:latin typeface="Montserrat" panose="020B0604020202020204" pitchFamily="2" charset="0"/>
              </a:rPr>
              <a:t>Gaithersburg, Maryland.)</a:t>
            </a:r>
            <a:endParaRPr lang="en-US" sz="1100" dirty="0"/>
          </a:p>
        </p:txBody>
      </p:sp>
      <p:sp>
        <p:nvSpPr>
          <p:cNvPr id="9" name="Oval 8">
            <a:extLst>
              <a:ext uri="{FF2B5EF4-FFF2-40B4-BE49-F238E27FC236}">
                <a16:creationId xmlns:a16="http://schemas.microsoft.com/office/drawing/2014/main" id="{6116CC9F-3D4D-42CB-BEC9-3BD8E78A2C64}"/>
              </a:ext>
            </a:extLst>
          </p:cNvPr>
          <p:cNvSpPr/>
          <p:nvPr/>
        </p:nvSpPr>
        <p:spPr>
          <a:xfrm>
            <a:off x="5261811" y="2048042"/>
            <a:ext cx="1235242" cy="11820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0265D5-292A-4C3B-9CAF-2ABB4FC3674F}"/>
              </a:ext>
            </a:extLst>
          </p:cNvPr>
          <p:cNvSpPr txBox="1"/>
          <p:nvPr/>
        </p:nvSpPr>
        <p:spPr>
          <a:xfrm>
            <a:off x="6495436" y="2074876"/>
            <a:ext cx="2030556" cy="1569660"/>
          </a:xfrm>
          <a:prstGeom prst="rect">
            <a:avLst/>
          </a:prstGeom>
          <a:noFill/>
        </p:spPr>
        <p:txBody>
          <a:bodyPr wrap="none" rtlCol="0">
            <a:spAutoFit/>
          </a:bodyPr>
          <a:lstStyle/>
          <a:p>
            <a:r>
              <a:rPr lang="en-US" sz="3200" dirty="0"/>
              <a:t>“Constant”</a:t>
            </a:r>
          </a:p>
          <a:p>
            <a:r>
              <a:rPr lang="en-US" sz="3200" dirty="0"/>
              <a:t>Voltage</a:t>
            </a:r>
          </a:p>
          <a:p>
            <a:r>
              <a:rPr lang="en-US" sz="3200" dirty="0"/>
              <a:t>Load</a:t>
            </a:r>
          </a:p>
        </p:txBody>
      </p:sp>
      <p:cxnSp>
        <p:nvCxnSpPr>
          <p:cNvPr id="12" name="Connector: Elbow 11">
            <a:extLst>
              <a:ext uri="{FF2B5EF4-FFF2-40B4-BE49-F238E27FC236}">
                <a16:creationId xmlns:a16="http://schemas.microsoft.com/office/drawing/2014/main" id="{56C40BEA-1D22-4182-99E7-0210DEF06843}"/>
              </a:ext>
            </a:extLst>
          </p:cNvPr>
          <p:cNvCxnSpPr>
            <a:cxnSpLocks/>
            <a:stCxn id="9" idx="0"/>
          </p:cNvCxnSpPr>
          <p:nvPr/>
        </p:nvCxnSpPr>
        <p:spPr>
          <a:xfrm rot="16200000" flipV="1">
            <a:off x="4958298" y="1126908"/>
            <a:ext cx="241686" cy="1600582"/>
          </a:xfrm>
          <a:prstGeom prst="bentConnector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93C7A1-4A8F-430A-8F5D-47265523A7B9}"/>
              </a:ext>
            </a:extLst>
          </p:cNvPr>
          <p:cNvCxnSpPr>
            <a:cxnSpLocks/>
            <a:stCxn id="9" idx="4"/>
          </p:cNvCxnSpPr>
          <p:nvPr/>
        </p:nvCxnSpPr>
        <p:spPr>
          <a:xfrm rot="5400000">
            <a:off x="4935324" y="2542917"/>
            <a:ext cx="256935" cy="1631282"/>
          </a:xfrm>
          <a:prstGeom prst="bentConnector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68BC6B3-317E-48AA-B8B3-A622AA492EA4}"/>
              </a:ext>
            </a:extLst>
          </p:cNvPr>
          <p:cNvSpPr/>
          <p:nvPr/>
        </p:nvSpPr>
        <p:spPr>
          <a:xfrm>
            <a:off x="8664128" y="1031902"/>
            <a:ext cx="1716505" cy="16071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Maximum power point tracker</a:t>
            </a:r>
          </a:p>
          <a:p>
            <a:pPr algn="ctr"/>
            <a:r>
              <a:rPr lang="en-US" dirty="0">
                <a:solidFill>
                  <a:schemeClr val="tx1"/>
                </a:solidFill>
              </a:rPr>
              <a:t>(MPPT)</a:t>
            </a:r>
          </a:p>
        </p:txBody>
      </p:sp>
      <p:cxnSp>
        <p:nvCxnSpPr>
          <p:cNvPr id="22" name="Straight Arrow Connector 21">
            <a:extLst>
              <a:ext uri="{FF2B5EF4-FFF2-40B4-BE49-F238E27FC236}">
                <a16:creationId xmlns:a16="http://schemas.microsoft.com/office/drawing/2014/main" id="{7D38B0AC-75E8-4A6A-860F-95756E03339C}"/>
              </a:ext>
            </a:extLst>
          </p:cNvPr>
          <p:cNvCxnSpPr>
            <a:cxnSpLocks/>
            <a:endCxn id="9" idx="7"/>
          </p:cNvCxnSpPr>
          <p:nvPr/>
        </p:nvCxnSpPr>
        <p:spPr>
          <a:xfrm flipH="1">
            <a:off x="6316156" y="1835484"/>
            <a:ext cx="796900" cy="3856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C61F72-16C4-424B-B38E-1D4EC2896301}"/>
              </a:ext>
            </a:extLst>
          </p:cNvPr>
          <p:cNvCxnSpPr>
            <a:cxnSpLocks/>
            <a:endCxn id="18" idx="1"/>
          </p:cNvCxnSpPr>
          <p:nvPr/>
        </p:nvCxnSpPr>
        <p:spPr>
          <a:xfrm>
            <a:off x="7098632" y="1835484"/>
            <a:ext cx="1565496"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DD6F3BBD-1A99-410B-B0F7-5697EB616DF4}"/>
              </a:ext>
            </a:extLst>
          </p:cNvPr>
          <p:cNvPicPr>
            <a:picLocks noChangeAspect="1"/>
          </p:cNvPicPr>
          <p:nvPr/>
        </p:nvPicPr>
        <p:blipFill>
          <a:blip r:embed="rId3"/>
          <a:stretch>
            <a:fillRect/>
          </a:stretch>
        </p:blipFill>
        <p:spPr>
          <a:xfrm>
            <a:off x="8286136" y="2902758"/>
            <a:ext cx="3304032" cy="3304032"/>
          </a:xfrm>
          <a:prstGeom prst="rect">
            <a:avLst/>
          </a:prstGeom>
        </p:spPr>
      </p:pic>
      <p:sp>
        <p:nvSpPr>
          <p:cNvPr id="29" name="TextBox 28">
            <a:extLst>
              <a:ext uri="{FF2B5EF4-FFF2-40B4-BE49-F238E27FC236}">
                <a16:creationId xmlns:a16="http://schemas.microsoft.com/office/drawing/2014/main" id="{94E8316D-7A2A-417C-9096-E839575054BE}"/>
              </a:ext>
            </a:extLst>
          </p:cNvPr>
          <p:cNvSpPr txBox="1"/>
          <p:nvPr/>
        </p:nvSpPr>
        <p:spPr>
          <a:xfrm>
            <a:off x="8303569" y="6101150"/>
            <a:ext cx="3423264" cy="738664"/>
          </a:xfrm>
          <a:prstGeom prst="rect">
            <a:avLst/>
          </a:prstGeom>
          <a:noFill/>
        </p:spPr>
        <p:txBody>
          <a:bodyPr wrap="square" rtlCol="0">
            <a:spAutoFit/>
          </a:bodyPr>
          <a:lstStyle/>
          <a:p>
            <a:r>
              <a:rPr lang="en-US" sz="1400" dirty="0"/>
              <a:t>source: https://www.monolithicpower.com/en/battery-charger-with-mppt</a:t>
            </a:r>
          </a:p>
        </p:txBody>
      </p:sp>
    </p:spTree>
    <p:extLst>
      <p:ext uri="{BB962C8B-B14F-4D97-AF65-F5344CB8AC3E}">
        <p14:creationId xmlns:p14="http://schemas.microsoft.com/office/powerpoint/2010/main" val="340834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24DE-95D1-4415-B928-6CD05AC2466D}"/>
              </a:ext>
            </a:extLst>
          </p:cNvPr>
          <p:cNvSpPr>
            <a:spLocks noGrp="1"/>
          </p:cNvSpPr>
          <p:nvPr>
            <p:ph type="title"/>
          </p:nvPr>
        </p:nvSpPr>
        <p:spPr/>
        <p:txBody>
          <a:bodyPr/>
          <a:lstStyle/>
          <a:p>
            <a:r>
              <a:rPr lang="en-US" dirty="0"/>
              <a:t>Maximum Power Point Tracker</a:t>
            </a:r>
          </a:p>
        </p:txBody>
      </p:sp>
      <p:sp>
        <p:nvSpPr>
          <p:cNvPr id="3" name="Content Placeholder 2">
            <a:extLst>
              <a:ext uri="{FF2B5EF4-FFF2-40B4-BE49-F238E27FC236}">
                <a16:creationId xmlns:a16="http://schemas.microsoft.com/office/drawing/2014/main" id="{0C68543E-E3AD-48B2-AB08-11BF675FB8FB}"/>
              </a:ext>
            </a:extLst>
          </p:cNvPr>
          <p:cNvSpPr>
            <a:spLocks noGrp="1"/>
          </p:cNvSpPr>
          <p:nvPr>
            <p:ph idx="1"/>
          </p:nvPr>
        </p:nvSpPr>
        <p:spPr/>
        <p:txBody>
          <a:bodyPr>
            <a:normAutofit lnSpcReduction="10000"/>
          </a:bodyPr>
          <a:lstStyle/>
          <a:p>
            <a:r>
              <a:rPr lang="en-US" dirty="0"/>
              <a:t>Well known algorithms for MPPT are:</a:t>
            </a:r>
          </a:p>
          <a:p>
            <a:pPr lvl="1"/>
            <a:r>
              <a:rPr lang="en-US" dirty="0"/>
              <a:t>Perturbation and observation: A simple algorithm which senses panel voltage and current then increases or decreases load voltage in fixed increments based on power and voltage (but not their derivatives).</a:t>
            </a:r>
          </a:p>
          <a:p>
            <a:pPr lvl="2"/>
            <a:r>
              <a:rPr lang="en-US" dirty="0"/>
              <a:t>Confused by rapid changes and it oscillates at the fixed increment amplitude</a:t>
            </a:r>
          </a:p>
          <a:p>
            <a:pPr lvl="1"/>
            <a:r>
              <a:rPr lang="en-US" dirty="0"/>
              <a:t>Incremental Conductance</a:t>
            </a:r>
            <a:r>
              <a:rPr lang="en-US" baseline="30000" dirty="0"/>
              <a:t>1</a:t>
            </a:r>
            <a:r>
              <a:rPr lang="en-US" dirty="0"/>
              <a:t>: Similar to P&amp;O but it uses the derivatives of voltage, current and power</a:t>
            </a:r>
          </a:p>
          <a:p>
            <a:pPr lvl="2"/>
            <a:r>
              <a:rPr lang="en-US" dirty="0"/>
              <a:t>It is still confused by rapid changes in irradiance but not as badly as P&amp;O</a:t>
            </a:r>
          </a:p>
          <a:p>
            <a:pPr lvl="1"/>
            <a:r>
              <a:rPr lang="en-US" dirty="0"/>
              <a:t>Fractional open-circuit voltage: based on the principle that the maximum power point is always some fraction of the open circuit voltage of the panel.</a:t>
            </a:r>
          </a:p>
          <a:p>
            <a:pPr lvl="1"/>
            <a:r>
              <a:rPr lang="en-US" dirty="0"/>
              <a:t>More are being researched and published:  sometimes these are proprietary as squeezing every last watt from a solar panel is a competitive advantage.</a:t>
            </a:r>
          </a:p>
        </p:txBody>
      </p:sp>
      <p:sp>
        <p:nvSpPr>
          <p:cNvPr id="4" name="TextBox 3">
            <a:extLst>
              <a:ext uri="{FF2B5EF4-FFF2-40B4-BE49-F238E27FC236}">
                <a16:creationId xmlns:a16="http://schemas.microsoft.com/office/drawing/2014/main" id="{86353BD8-D8F4-49FE-B217-445DFC566F7B}"/>
              </a:ext>
            </a:extLst>
          </p:cNvPr>
          <p:cNvSpPr txBox="1"/>
          <p:nvPr/>
        </p:nvSpPr>
        <p:spPr>
          <a:xfrm>
            <a:off x="948387" y="6311900"/>
            <a:ext cx="10602070" cy="369332"/>
          </a:xfrm>
          <a:prstGeom prst="rect">
            <a:avLst/>
          </a:prstGeom>
          <a:noFill/>
        </p:spPr>
        <p:txBody>
          <a:bodyPr wrap="none" rtlCol="0">
            <a:spAutoFit/>
          </a:bodyPr>
          <a:lstStyle/>
          <a:p>
            <a:r>
              <a:rPr lang="en-US" baseline="30000" dirty="0"/>
              <a:t>1</a:t>
            </a:r>
            <a:r>
              <a:rPr lang="en-US" dirty="0"/>
              <a:t> We are using Incremental Conductance Algorithm because it improved over P&amp;O yet still simple to implement</a:t>
            </a:r>
            <a:endParaRPr lang="en-US" baseline="30000" dirty="0"/>
          </a:p>
        </p:txBody>
      </p:sp>
    </p:spTree>
    <p:extLst>
      <p:ext uri="{BB962C8B-B14F-4D97-AF65-F5344CB8AC3E}">
        <p14:creationId xmlns:p14="http://schemas.microsoft.com/office/powerpoint/2010/main" val="2319485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DFBB-A604-4D49-8588-E4A8A1DA7B9D}"/>
              </a:ext>
            </a:extLst>
          </p:cNvPr>
          <p:cNvSpPr>
            <a:spLocks noGrp="1"/>
          </p:cNvSpPr>
          <p:nvPr>
            <p:ph type="title"/>
          </p:nvPr>
        </p:nvSpPr>
        <p:spPr/>
        <p:txBody>
          <a:bodyPr/>
          <a:lstStyle/>
          <a:p>
            <a:r>
              <a:rPr lang="en-US" dirty="0"/>
              <a:t>A well-known issue with Incremental Conductance (I.C.) MPPTs</a:t>
            </a:r>
          </a:p>
        </p:txBody>
      </p:sp>
      <p:pic>
        <p:nvPicPr>
          <p:cNvPr id="2050" name="Picture 2" descr="Fig. 3">
            <a:extLst>
              <a:ext uri="{FF2B5EF4-FFF2-40B4-BE49-F238E27FC236}">
                <a16:creationId xmlns:a16="http://schemas.microsoft.com/office/drawing/2014/main" id="{6B40E09E-9DFC-4670-9711-8119A24B9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 y="1768770"/>
            <a:ext cx="4834677" cy="33204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635DD9-9308-4302-A750-98181716B85A}"/>
              </a:ext>
            </a:extLst>
          </p:cNvPr>
          <p:cNvSpPr txBox="1"/>
          <p:nvPr/>
        </p:nvSpPr>
        <p:spPr>
          <a:xfrm>
            <a:off x="177800" y="5089230"/>
            <a:ext cx="4470400" cy="954107"/>
          </a:xfrm>
          <a:prstGeom prst="rect">
            <a:avLst/>
          </a:prstGeom>
          <a:noFill/>
        </p:spPr>
        <p:txBody>
          <a:bodyPr wrap="square" rtlCol="0">
            <a:spAutoFit/>
          </a:bodyPr>
          <a:lstStyle/>
          <a:p>
            <a:r>
              <a:rPr lang="en-US" sz="1400" dirty="0"/>
              <a:t>Source: Shang, L., Guo, H. &amp; Zhu, W. An improved MPPT control strategy based on incremental conductance algorithm. </a:t>
            </a:r>
            <a:r>
              <a:rPr lang="en-US" sz="1400" dirty="0" err="1"/>
              <a:t>Prot</a:t>
            </a:r>
            <a:r>
              <a:rPr lang="en-US" sz="1400" dirty="0"/>
              <a:t> Control Mod Power Syst 5, 14 (2020). https://doi.org/10.1186/s41601-020-00161-z</a:t>
            </a:r>
          </a:p>
        </p:txBody>
      </p:sp>
      <p:sp>
        <p:nvSpPr>
          <p:cNvPr id="8" name="Content Placeholder 2">
            <a:extLst>
              <a:ext uri="{FF2B5EF4-FFF2-40B4-BE49-F238E27FC236}">
                <a16:creationId xmlns:a16="http://schemas.microsoft.com/office/drawing/2014/main" id="{7C32E931-8268-41C0-BD08-F7D0005D2343}"/>
              </a:ext>
            </a:extLst>
          </p:cNvPr>
          <p:cNvSpPr txBox="1">
            <a:spLocks noGrp="1"/>
          </p:cNvSpPr>
          <p:nvPr>
            <p:ph idx="1"/>
          </p:nvPr>
        </p:nvSpPr>
        <p:spPr>
          <a:xfrm>
            <a:off x="5012477" y="2117558"/>
            <a:ext cx="6341323" cy="417170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800" dirty="0"/>
              <a:t>At initial irradiance, the MPPT adjusts the load voltage along load line 2 and the MPP at point B is tracked.</a:t>
            </a:r>
          </a:p>
          <a:p>
            <a:pPr marL="342900" indent="-342900" algn="l">
              <a:buFont typeface="Arial" panose="020B0604020202020204" pitchFamily="34" charset="0"/>
              <a:buChar char="•"/>
            </a:pPr>
            <a:r>
              <a:rPr lang="en-US" sz="1800" dirty="0"/>
              <a:t>Irradiance increases but the load voltage is maintained along load line 2, finding point G on the red I-V curve corresponding to point C on the red P-V curve.</a:t>
            </a:r>
          </a:p>
          <a:p>
            <a:pPr marL="342900" indent="-342900" algn="l">
              <a:buFont typeface="Arial" panose="020B0604020202020204" pitchFamily="34" charset="0"/>
              <a:buChar char="•"/>
            </a:pPr>
            <a:r>
              <a:rPr lang="en-US" sz="1800" dirty="0"/>
              <a:t>The incremental inductance algorithm sees the gradient between points B and C as positive even though the actual gradient between point C and point A (the new MPP) is negative.</a:t>
            </a:r>
          </a:p>
          <a:p>
            <a:pPr marL="342900" indent="-342900" algn="l">
              <a:buFont typeface="Arial" panose="020B0604020202020204" pitchFamily="34" charset="0"/>
              <a:buChar char="•"/>
            </a:pPr>
            <a:r>
              <a:rPr lang="en-US" sz="1800" dirty="0"/>
              <a:t>The I.C. algorithm changes the voltage in the wrong direction in the increasing irradiance scenario.</a:t>
            </a:r>
          </a:p>
          <a:p>
            <a:pPr marL="342900" indent="-342900" algn="l">
              <a:buFont typeface="Arial" panose="020B0604020202020204" pitchFamily="34" charset="0"/>
              <a:buChar char="•"/>
            </a:pPr>
            <a:r>
              <a:rPr lang="en-US" sz="1800" dirty="0"/>
              <a:t>For decreasing irradiance there is no problem: the gradient along load line 2 between E and H is positive as is gradient from points A to D.</a:t>
            </a:r>
          </a:p>
          <a:p>
            <a:pPr marL="342900" indent="-342900" algn="l">
              <a:buFont typeface="Arial" panose="020B0604020202020204" pitchFamily="34" charset="0"/>
              <a:buChar char="•"/>
            </a:pPr>
            <a:r>
              <a:rPr lang="en-US" sz="1800" dirty="0"/>
              <a:t>The NIST simulation / emulation illustrates this because we can fast-forward time and watch what happens as the I-V curve rises and falls rapidly over the course of a fast-forwarded day.</a:t>
            </a:r>
          </a:p>
        </p:txBody>
      </p:sp>
    </p:spTree>
    <p:extLst>
      <p:ext uri="{BB962C8B-B14F-4D97-AF65-F5344CB8AC3E}">
        <p14:creationId xmlns:p14="http://schemas.microsoft.com/office/powerpoint/2010/main" val="4199699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C240E299-32CD-44BD-A368-7BEFAA323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1027906"/>
            <a:ext cx="9944100" cy="6215062"/>
          </a:xfrm>
          <a:prstGeom prst="rect">
            <a:avLst/>
          </a:prstGeom>
        </p:spPr>
      </p:pic>
      <p:sp>
        <p:nvSpPr>
          <p:cNvPr id="2" name="Title 1">
            <a:extLst>
              <a:ext uri="{FF2B5EF4-FFF2-40B4-BE49-F238E27FC236}">
                <a16:creationId xmlns:a16="http://schemas.microsoft.com/office/drawing/2014/main" id="{EA58E4DD-89C0-45BF-A945-76C2F3572309}"/>
              </a:ext>
            </a:extLst>
          </p:cNvPr>
          <p:cNvSpPr>
            <a:spLocks noGrp="1"/>
          </p:cNvSpPr>
          <p:nvPr>
            <p:ph type="title"/>
          </p:nvPr>
        </p:nvSpPr>
        <p:spPr/>
        <p:txBody>
          <a:bodyPr/>
          <a:lstStyle/>
          <a:p>
            <a:r>
              <a:rPr lang="en-US" dirty="0"/>
              <a:t>The Solar Simulation User Interface</a:t>
            </a:r>
          </a:p>
        </p:txBody>
      </p:sp>
    </p:spTree>
    <p:extLst>
      <p:ext uri="{BB962C8B-B14F-4D97-AF65-F5344CB8AC3E}">
        <p14:creationId xmlns:p14="http://schemas.microsoft.com/office/powerpoint/2010/main" val="3916939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ACB4-4CF1-4139-9160-484655C6922C}"/>
              </a:ext>
            </a:extLst>
          </p:cNvPr>
          <p:cNvSpPr>
            <a:spLocks noGrp="1"/>
          </p:cNvSpPr>
          <p:nvPr>
            <p:ph type="title"/>
          </p:nvPr>
        </p:nvSpPr>
        <p:spPr/>
        <p:txBody>
          <a:bodyPr/>
          <a:lstStyle/>
          <a:p>
            <a:r>
              <a:rPr lang="en-US" dirty="0"/>
              <a:t>The Typical Meteorological Year (TMY) Clock</a:t>
            </a:r>
          </a:p>
        </p:txBody>
      </p:sp>
      <p:pic>
        <p:nvPicPr>
          <p:cNvPr id="7" name="Picture 6">
            <a:extLst>
              <a:ext uri="{FF2B5EF4-FFF2-40B4-BE49-F238E27FC236}">
                <a16:creationId xmlns:a16="http://schemas.microsoft.com/office/drawing/2014/main" id="{1095704E-77B3-41C1-856B-51C7B64E0DAD}"/>
              </a:ext>
            </a:extLst>
          </p:cNvPr>
          <p:cNvPicPr>
            <a:picLocks noChangeAspect="1"/>
          </p:cNvPicPr>
          <p:nvPr/>
        </p:nvPicPr>
        <p:blipFill>
          <a:blip r:embed="rId2"/>
          <a:stretch>
            <a:fillRect/>
          </a:stretch>
        </p:blipFill>
        <p:spPr>
          <a:xfrm>
            <a:off x="838200" y="1366549"/>
            <a:ext cx="1592258" cy="2188723"/>
          </a:xfrm>
          <a:prstGeom prst="rect">
            <a:avLst/>
          </a:prstGeom>
        </p:spPr>
      </p:pic>
      <p:pic>
        <p:nvPicPr>
          <p:cNvPr id="9" name="Picture 8">
            <a:extLst>
              <a:ext uri="{FF2B5EF4-FFF2-40B4-BE49-F238E27FC236}">
                <a16:creationId xmlns:a16="http://schemas.microsoft.com/office/drawing/2014/main" id="{92409904-1D1B-4027-B7CB-8EAD8507B334}"/>
              </a:ext>
            </a:extLst>
          </p:cNvPr>
          <p:cNvPicPr>
            <a:picLocks noChangeAspect="1"/>
          </p:cNvPicPr>
          <p:nvPr/>
        </p:nvPicPr>
        <p:blipFill>
          <a:blip r:embed="rId3"/>
          <a:stretch>
            <a:fillRect/>
          </a:stretch>
        </p:blipFill>
        <p:spPr>
          <a:xfrm>
            <a:off x="2769977" y="1491672"/>
            <a:ext cx="1500397" cy="2063639"/>
          </a:xfrm>
          <a:prstGeom prst="rect">
            <a:avLst/>
          </a:prstGeom>
        </p:spPr>
      </p:pic>
      <p:pic>
        <p:nvPicPr>
          <p:cNvPr id="11" name="Picture 10">
            <a:extLst>
              <a:ext uri="{FF2B5EF4-FFF2-40B4-BE49-F238E27FC236}">
                <a16:creationId xmlns:a16="http://schemas.microsoft.com/office/drawing/2014/main" id="{B2A99C07-84F9-4E54-8291-C55BC424E5D2}"/>
              </a:ext>
            </a:extLst>
          </p:cNvPr>
          <p:cNvPicPr>
            <a:picLocks noChangeAspect="1"/>
          </p:cNvPicPr>
          <p:nvPr/>
        </p:nvPicPr>
        <p:blipFill>
          <a:blip r:embed="rId4"/>
          <a:stretch>
            <a:fillRect/>
          </a:stretch>
        </p:blipFill>
        <p:spPr>
          <a:xfrm>
            <a:off x="4609893" y="1491672"/>
            <a:ext cx="1495682" cy="2085326"/>
          </a:xfrm>
          <a:prstGeom prst="rect">
            <a:avLst/>
          </a:prstGeom>
        </p:spPr>
      </p:pic>
      <p:pic>
        <p:nvPicPr>
          <p:cNvPr id="13" name="Picture 12">
            <a:extLst>
              <a:ext uri="{FF2B5EF4-FFF2-40B4-BE49-F238E27FC236}">
                <a16:creationId xmlns:a16="http://schemas.microsoft.com/office/drawing/2014/main" id="{558B1635-A371-4DC0-B681-4DA2E335ADED}"/>
              </a:ext>
            </a:extLst>
          </p:cNvPr>
          <p:cNvPicPr>
            <a:picLocks noChangeAspect="1"/>
          </p:cNvPicPr>
          <p:nvPr/>
        </p:nvPicPr>
        <p:blipFill>
          <a:blip r:embed="rId5"/>
          <a:stretch>
            <a:fillRect/>
          </a:stretch>
        </p:blipFill>
        <p:spPr>
          <a:xfrm>
            <a:off x="6445094" y="1491672"/>
            <a:ext cx="1502530" cy="2063600"/>
          </a:xfrm>
          <a:prstGeom prst="rect">
            <a:avLst/>
          </a:prstGeom>
        </p:spPr>
      </p:pic>
      <p:pic>
        <p:nvPicPr>
          <p:cNvPr id="15" name="Picture 14">
            <a:extLst>
              <a:ext uri="{FF2B5EF4-FFF2-40B4-BE49-F238E27FC236}">
                <a16:creationId xmlns:a16="http://schemas.microsoft.com/office/drawing/2014/main" id="{E112F4C0-9E45-44BE-BAB5-3310CB171D29}"/>
              </a:ext>
            </a:extLst>
          </p:cNvPr>
          <p:cNvPicPr>
            <a:picLocks noChangeAspect="1"/>
          </p:cNvPicPr>
          <p:nvPr/>
        </p:nvPicPr>
        <p:blipFill>
          <a:blip r:embed="rId6"/>
          <a:stretch>
            <a:fillRect/>
          </a:stretch>
        </p:blipFill>
        <p:spPr>
          <a:xfrm>
            <a:off x="8285010" y="1491673"/>
            <a:ext cx="1502530" cy="2046302"/>
          </a:xfrm>
          <a:prstGeom prst="rect">
            <a:avLst/>
          </a:prstGeom>
        </p:spPr>
      </p:pic>
      <p:pic>
        <p:nvPicPr>
          <p:cNvPr id="17" name="Picture 16">
            <a:extLst>
              <a:ext uri="{FF2B5EF4-FFF2-40B4-BE49-F238E27FC236}">
                <a16:creationId xmlns:a16="http://schemas.microsoft.com/office/drawing/2014/main" id="{1CB5C6B5-957B-4C4F-833C-FFEFFBBA85AD}"/>
              </a:ext>
            </a:extLst>
          </p:cNvPr>
          <p:cNvPicPr>
            <a:picLocks noChangeAspect="1"/>
          </p:cNvPicPr>
          <p:nvPr/>
        </p:nvPicPr>
        <p:blipFill>
          <a:blip r:embed="rId7"/>
          <a:stretch>
            <a:fillRect/>
          </a:stretch>
        </p:blipFill>
        <p:spPr>
          <a:xfrm>
            <a:off x="10094435" y="1513399"/>
            <a:ext cx="1520551" cy="2085326"/>
          </a:xfrm>
          <a:prstGeom prst="rect">
            <a:avLst/>
          </a:prstGeom>
        </p:spPr>
      </p:pic>
      <p:sp>
        <p:nvSpPr>
          <p:cNvPr id="18" name="Content Placeholder 2">
            <a:extLst>
              <a:ext uri="{FF2B5EF4-FFF2-40B4-BE49-F238E27FC236}">
                <a16:creationId xmlns:a16="http://schemas.microsoft.com/office/drawing/2014/main" id="{5B6B863A-D0DC-4BC0-A838-B0B44B752665}"/>
              </a:ext>
            </a:extLst>
          </p:cNvPr>
          <p:cNvSpPr>
            <a:spLocks noGrp="1"/>
          </p:cNvSpPr>
          <p:nvPr>
            <p:ph idx="1"/>
          </p:nvPr>
        </p:nvSpPr>
        <p:spPr>
          <a:xfrm>
            <a:off x="577014" y="3784600"/>
            <a:ext cx="11145086" cy="2844800"/>
          </a:xfrm>
        </p:spPr>
        <p:txBody>
          <a:bodyPr>
            <a:normAutofit fontScale="92500"/>
          </a:bodyPr>
          <a:lstStyle/>
          <a:p>
            <a:r>
              <a:rPr lang="en-US" dirty="0"/>
              <a:t>Downloads data from the PVGIS Photovoltaic Geographical Information System</a:t>
            </a:r>
          </a:p>
          <a:p>
            <a:pPr lvl="1"/>
            <a:r>
              <a:rPr lang="en-US" dirty="0">
                <a:hlinkClick r:id="rId8"/>
              </a:rPr>
              <a:t>https://joint-research-centre.ec.europa.eu/pvgis-photovoltaic-geographical-information-system/pvgis-tools/tmy-generator_en</a:t>
            </a:r>
            <a:endParaRPr lang="en-US" dirty="0"/>
          </a:p>
          <a:p>
            <a:pPr lvl="1"/>
            <a:r>
              <a:rPr lang="en-US" dirty="0"/>
              <a:t>1 hour, 4 m</a:t>
            </a:r>
            <a:r>
              <a:rPr lang="en-US" baseline="30000" dirty="0"/>
              <a:t>2</a:t>
            </a:r>
            <a:r>
              <a:rPr lang="en-US" dirty="0"/>
              <a:t> resolution.</a:t>
            </a:r>
          </a:p>
          <a:p>
            <a:pPr lvl="1"/>
            <a:r>
              <a:rPr lang="en-US" dirty="0"/>
              <a:t>Provides irradiance (4 types), temperature, humidity, wind speed and direction, and surface pressure.</a:t>
            </a:r>
          </a:p>
          <a:p>
            <a:r>
              <a:rPr lang="en-US" dirty="0"/>
              <a:t>The </a:t>
            </a:r>
            <a:r>
              <a:rPr lang="en-US" dirty="0" err="1"/>
              <a:t>TMY_Clock</a:t>
            </a:r>
            <a:r>
              <a:rPr lang="en-US" dirty="0"/>
              <a:t> can provide interpolated data for the date range requested.</a:t>
            </a:r>
          </a:p>
        </p:txBody>
      </p:sp>
    </p:spTree>
    <p:extLst>
      <p:ext uri="{BB962C8B-B14F-4D97-AF65-F5344CB8AC3E}">
        <p14:creationId xmlns:p14="http://schemas.microsoft.com/office/powerpoint/2010/main" val="101454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9B7D-F148-4CD3-84D5-DF0A80BE7559}"/>
              </a:ext>
            </a:extLst>
          </p:cNvPr>
          <p:cNvSpPr>
            <a:spLocks noGrp="1"/>
          </p:cNvSpPr>
          <p:nvPr>
            <p:ph type="title"/>
          </p:nvPr>
        </p:nvSpPr>
        <p:spPr>
          <a:xfrm>
            <a:off x="838200" y="136525"/>
            <a:ext cx="10515600" cy="739775"/>
          </a:xfrm>
        </p:spPr>
        <p:txBody>
          <a:bodyPr/>
          <a:lstStyle/>
          <a:p>
            <a:r>
              <a:rPr lang="en-US" dirty="0"/>
              <a:t>Under the Hood: The SAS GUI </a:t>
            </a:r>
          </a:p>
        </p:txBody>
      </p:sp>
      <p:pic>
        <p:nvPicPr>
          <p:cNvPr id="6" name="Content Placeholder 5">
            <a:extLst>
              <a:ext uri="{FF2B5EF4-FFF2-40B4-BE49-F238E27FC236}">
                <a16:creationId xmlns:a16="http://schemas.microsoft.com/office/drawing/2014/main" id="{78DA4A04-34F6-4FBA-ACC2-D955CB1E13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2653" y="876302"/>
            <a:ext cx="6251455" cy="5667354"/>
          </a:xfrm>
        </p:spPr>
      </p:pic>
      <p:sp>
        <p:nvSpPr>
          <p:cNvPr id="4" name="TextBox 3">
            <a:extLst>
              <a:ext uri="{FF2B5EF4-FFF2-40B4-BE49-F238E27FC236}">
                <a16:creationId xmlns:a16="http://schemas.microsoft.com/office/drawing/2014/main" id="{6746F22F-86CB-49A1-998C-54EC795B1E8C}"/>
              </a:ext>
            </a:extLst>
          </p:cNvPr>
          <p:cNvSpPr txBox="1"/>
          <p:nvPr/>
        </p:nvSpPr>
        <p:spPr>
          <a:xfrm>
            <a:off x="5940545" y="736600"/>
            <a:ext cx="6251455" cy="646331"/>
          </a:xfrm>
          <a:prstGeom prst="rect">
            <a:avLst/>
          </a:prstGeom>
          <a:noFill/>
        </p:spPr>
        <p:txBody>
          <a:bodyPr wrap="none" rtlCol="0">
            <a:spAutoFit/>
          </a:bodyPr>
          <a:lstStyle/>
          <a:p>
            <a:r>
              <a:rPr lang="en-US" dirty="0"/>
              <a:t>“</a:t>
            </a:r>
            <a:r>
              <a:rPr lang="en-US" b="0" i="0" dirty="0">
                <a:solidFill>
                  <a:srgbClr val="24292F"/>
                </a:solidFill>
                <a:effectLst/>
                <a:latin typeface="-apple-system"/>
              </a:rPr>
              <a:t>pip install </a:t>
            </a:r>
            <a:r>
              <a:rPr lang="en-US" b="0" i="0" dirty="0" err="1">
                <a:solidFill>
                  <a:srgbClr val="24292F"/>
                </a:solidFill>
                <a:effectLst/>
                <a:latin typeface="-apple-system"/>
              </a:rPr>
              <a:t>git+</a:t>
            </a:r>
            <a:r>
              <a:rPr lang="en-US" b="0" i="0" u="none" strike="noStrike" dirty="0" err="1">
                <a:effectLst/>
                <a:latin typeface="-apple-system"/>
                <a:hlinkClick r:id="rId3"/>
              </a:rPr>
              <a:t>https</a:t>
            </a:r>
            <a:r>
              <a:rPr lang="en-US" b="0" i="0" u="none" strike="noStrike" dirty="0">
                <a:effectLst/>
                <a:latin typeface="-apple-system"/>
                <a:hlinkClick r:id="rId3"/>
              </a:rPr>
              <a:t>://github.com/</a:t>
            </a:r>
            <a:r>
              <a:rPr lang="en-US" b="0" i="0" u="none" strike="noStrike" dirty="0" err="1">
                <a:effectLst/>
                <a:latin typeface="-apple-system"/>
                <a:hlinkClick r:id="rId3"/>
              </a:rPr>
              <a:t>usnistgov</a:t>
            </a:r>
            <a:r>
              <a:rPr lang="en-US" b="0" i="0" u="none" strike="noStrike" dirty="0">
                <a:effectLst/>
                <a:latin typeface="-apple-system"/>
                <a:hlinkClick r:id="rId3"/>
              </a:rPr>
              <a:t>/</a:t>
            </a:r>
            <a:r>
              <a:rPr lang="en-US" b="0" i="0" u="none" strike="noStrike" dirty="0" err="1">
                <a:effectLst/>
                <a:latin typeface="-apple-system"/>
                <a:hlinkClick r:id="rId3"/>
              </a:rPr>
              <a:t>NIST_SG_SolarSim</a:t>
            </a:r>
            <a:r>
              <a:rPr lang="en-US" b="0" i="0" u="none" strike="noStrike" dirty="0">
                <a:effectLst/>
                <a:latin typeface="-apple-system"/>
              </a:rPr>
              <a:t>”</a:t>
            </a:r>
            <a:endParaRPr lang="en-US" dirty="0"/>
          </a:p>
          <a:p>
            <a:endParaRPr lang="en-US" dirty="0"/>
          </a:p>
        </p:txBody>
      </p:sp>
      <p:sp>
        <p:nvSpPr>
          <p:cNvPr id="7" name="Content Placeholder 2">
            <a:extLst>
              <a:ext uri="{FF2B5EF4-FFF2-40B4-BE49-F238E27FC236}">
                <a16:creationId xmlns:a16="http://schemas.microsoft.com/office/drawing/2014/main" id="{DCF0AF9F-E6D5-4BA8-A27E-68F7253437C3}"/>
              </a:ext>
            </a:extLst>
          </p:cNvPr>
          <p:cNvSpPr txBox="1">
            <a:spLocks/>
          </p:cNvSpPr>
          <p:nvPr/>
        </p:nvSpPr>
        <p:spPr>
          <a:xfrm>
            <a:off x="6540499" y="1231900"/>
            <a:ext cx="5478847" cy="49881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ss_gui.py: top level graphical interface</a:t>
            </a:r>
          </a:p>
          <a:p>
            <a:pPr lvl="1"/>
            <a:r>
              <a:rPr lang="en-US" dirty="0"/>
              <a:t>class </a:t>
            </a:r>
            <a:r>
              <a:rPr lang="en-US" dirty="0" err="1"/>
              <a:t>SSTopGui</a:t>
            </a:r>
            <a:endParaRPr lang="en-US" dirty="0"/>
          </a:p>
          <a:p>
            <a:pPr lvl="1"/>
            <a:r>
              <a:rPr lang="en-US" dirty="0"/>
              <a:t>class </a:t>
            </a:r>
            <a:r>
              <a:rPr lang="en-US" dirty="0" err="1"/>
              <a:t>CityPicker</a:t>
            </a:r>
            <a:endParaRPr lang="en-US" dirty="0"/>
          </a:p>
          <a:p>
            <a:r>
              <a:rPr lang="en-US" dirty="0"/>
              <a:t>tmy_clock.py</a:t>
            </a:r>
          </a:p>
          <a:p>
            <a:pPr lvl="1"/>
            <a:r>
              <a:rPr lang="en-US" dirty="0"/>
              <a:t>class </a:t>
            </a:r>
            <a:r>
              <a:rPr lang="en-US" dirty="0" err="1"/>
              <a:t>TMY_Clock</a:t>
            </a:r>
            <a:endParaRPr lang="en-US" dirty="0"/>
          </a:p>
          <a:p>
            <a:pPr lvl="1"/>
            <a:r>
              <a:rPr lang="en-US" dirty="0"/>
              <a:t>class </a:t>
            </a:r>
          </a:p>
          <a:p>
            <a:r>
              <a:rPr lang="en-US" dirty="0"/>
              <a:t>timezones.py</a:t>
            </a:r>
          </a:p>
          <a:p>
            <a:pPr lvl="1"/>
            <a:r>
              <a:rPr lang="en-US" dirty="0"/>
              <a:t>class </a:t>
            </a:r>
            <a:r>
              <a:rPr lang="en-US" dirty="0" err="1"/>
              <a:t>timezones</a:t>
            </a:r>
            <a:endParaRPr lang="en-US" dirty="0"/>
          </a:p>
          <a:p>
            <a:pPr lvl="2"/>
            <a:r>
              <a:rPr lang="en-US" dirty="0"/>
              <a:t>TMY data is </a:t>
            </a:r>
            <a:r>
              <a:rPr lang="en-US" dirty="0" err="1"/>
              <a:t>utc</a:t>
            </a:r>
            <a:r>
              <a:rPr lang="en-US" dirty="0"/>
              <a:t> based so we need to know the local </a:t>
            </a:r>
            <a:r>
              <a:rPr lang="en-US" dirty="0" err="1"/>
              <a:t>timezones</a:t>
            </a:r>
            <a:r>
              <a:rPr lang="en-US" dirty="0"/>
              <a:t> to localize the data.</a:t>
            </a:r>
          </a:p>
        </p:txBody>
      </p:sp>
    </p:spTree>
    <p:extLst>
      <p:ext uri="{BB962C8B-B14F-4D97-AF65-F5344CB8AC3E}">
        <p14:creationId xmlns:p14="http://schemas.microsoft.com/office/powerpoint/2010/main" val="275966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2182</TotalTime>
  <Words>2168</Words>
  <Application>Microsoft Office PowerPoint</Application>
  <PresentationFormat>Widescreen</PresentationFormat>
  <Paragraphs>171</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Calibri</vt:lpstr>
      <vt:lpstr>Calibri Light</vt:lpstr>
      <vt:lpstr>Montserrat</vt:lpstr>
      <vt:lpstr>Raleway</vt:lpstr>
      <vt:lpstr>Office Theme</vt:lpstr>
      <vt:lpstr>Solar Array Emulation in the NIST SG PCS system</vt:lpstr>
      <vt:lpstr>Motivation</vt:lpstr>
      <vt:lpstr>Software Components</vt:lpstr>
      <vt:lpstr>Theory</vt:lpstr>
      <vt:lpstr>Maximum Power Point Tracker</vt:lpstr>
      <vt:lpstr>A well-known issue with Incremental Conductance (I.C.) MPPTs</vt:lpstr>
      <vt:lpstr>The Solar Simulation User Interface</vt:lpstr>
      <vt:lpstr>The Typical Meteorological Year (TMY) Clock</vt:lpstr>
      <vt:lpstr>Under the Hood: The SAS GUI </vt:lpstr>
      <vt:lpstr>Solar Array Current – Voltage Curve</vt:lpstr>
      <vt:lpstr>NHRDC and Chroma Load Initialization</vt:lpstr>
      <vt:lpstr>Hardware issue during initialization</vt:lpstr>
      <vt:lpstr>Solar Array Emulation Outer Loop</vt:lpstr>
      <vt:lpstr>Issues with the Chroma load as MPPT Emulator</vt:lpstr>
      <vt:lpstr>Tutorial 1a: Init and Run</vt:lpstr>
      <vt:lpstr>Tutorial 1b: SolarArraySim.ini files</vt:lpstr>
      <vt:lpstr>Tutorial 1c: ChromaAcLoad/SolarArraySim.ini Hardware Configuration</vt:lpstr>
      <vt:lpstr>Tutorial 1d: ChromaAcLoad/SolarArraySim.ini Hardware Configuration</vt:lpstr>
      <vt:lpstr>Tutorial 1e:  Init and Run Scripts</vt:lpstr>
      <vt:lpstr>Tutorial 1f: Run All</vt:lpstr>
      <vt:lpstr>Tutorial 2a: Run Python Script</vt:lpstr>
      <vt:lpstr>Tutorial 2b: Reminder to run Init and Run</vt:lpstr>
      <vt:lpstr>Tutorial 2C: The Solar Simulation User Interface (repeat of slide 7)</vt:lpstr>
      <vt:lpstr>Tutorial 2d: Press Play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Array Emulation in The NIST SG PCS system</dc:title>
  <dc:creator>Goldstein, Allen R. (Fed)</dc:creator>
  <cp:lastModifiedBy>AR Gold</cp:lastModifiedBy>
  <cp:revision>22</cp:revision>
  <dcterms:created xsi:type="dcterms:W3CDTF">2022-11-14T14:47:41Z</dcterms:created>
  <dcterms:modified xsi:type="dcterms:W3CDTF">2022-11-22T18:58:35Z</dcterms:modified>
</cp:coreProperties>
</file>